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142533067" r:id="rId2"/>
    <p:sldId id="2142533065" r:id="rId3"/>
    <p:sldId id="6223" r:id="rId4"/>
    <p:sldId id="1055" r:id="rId5"/>
    <p:sldId id="2142533063" r:id="rId6"/>
    <p:sldId id="1021" r:id="rId7"/>
    <p:sldId id="6217" r:id="rId8"/>
    <p:sldId id="6221" r:id="rId9"/>
    <p:sldId id="2142533068" r:id="rId10"/>
    <p:sldId id="2142533069" r:id="rId11"/>
    <p:sldId id="2142533070" r:id="rId12"/>
    <p:sldId id="2142533071" r:id="rId13"/>
    <p:sldId id="2142533072" r:id="rId14"/>
    <p:sldId id="6222" r:id="rId15"/>
    <p:sldId id="6220" r:id="rId16"/>
    <p:sldId id="6219" r:id="rId17"/>
    <p:sldId id="621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13692-374F-DA41-B03B-1C83CF70D510}">
          <p14:sldIdLst>
            <p14:sldId id="2142533067"/>
            <p14:sldId id="2142533065"/>
            <p14:sldId id="6223"/>
            <p14:sldId id="1055"/>
            <p14:sldId id="2142533063"/>
            <p14:sldId id="1021"/>
            <p14:sldId id="6217"/>
            <p14:sldId id="6221"/>
            <p14:sldId id="2142533068"/>
            <p14:sldId id="2142533069"/>
            <p14:sldId id="2142533070"/>
            <p14:sldId id="2142533071"/>
            <p14:sldId id="2142533072"/>
            <p14:sldId id="6222"/>
            <p14:sldId id="6220"/>
            <p14:sldId id="6219"/>
          </p14:sldIdLst>
        </p14:section>
        <p14:section name="Archive" id="{A6D9460E-81E3-C04A-975B-E8362B037459}">
          <p14:sldIdLst>
            <p14:sldId id="62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A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1"/>
    <p:restoredTop sz="94715"/>
  </p:normalViewPr>
  <p:slideViewPr>
    <p:cSldViewPr snapToGrid="0">
      <p:cViewPr>
        <p:scale>
          <a:sx n="113" d="100"/>
          <a:sy n="113" d="100"/>
        </p:scale>
        <p:origin x="95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831A6-1400-F748-A550-819A49DE72F2}"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dgm:pt modelId="{4B2637DE-32EE-5B45-8391-CEA5A02062BD}">
      <dgm:prSet phldrT="[Text]"/>
      <dgm:spPr/>
      <dgm:t>
        <a:bodyPr/>
        <a:lstStyle/>
        <a:p>
          <a:r>
            <a:rPr lang="en-US" dirty="0"/>
            <a:t>Vaishnavi Sunil Desai</a:t>
          </a:r>
        </a:p>
      </dgm:t>
    </dgm:pt>
    <dgm:pt modelId="{DF5EB275-7CB6-064A-9D79-71BD6899D1EA}" type="parTrans" cxnId="{5F5BAEB2-FA1E-BB4B-8454-97D198F68EF2}">
      <dgm:prSet/>
      <dgm:spPr/>
      <dgm:t>
        <a:bodyPr/>
        <a:lstStyle/>
        <a:p>
          <a:endParaRPr lang="en-US"/>
        </a:p>
      </dgm:t>
    </dgm:pt>
    <dgm:pt modelId="{56C8BCAA-6282-D642-9CB8-84F09FCE217F}" type="sibTrans" cxnId="{5F5BAEB2-FA1E-BB4B-8454-97D198F68EF2}">
      <dgm:prSet/>
      <dgm:spPr/>
      <dgm:t>
        <a:bodyPr/>
        <a:lstStyle/>
        <a:p>
          <a:endParaRPr lang="en-US"/>
        </a:p>
      </dgm:t>
    </dgm:pt>
    <dgm:pt modelId="{8ACD9F52-405F-304C-A3E2-31AEA2B9CD4A}">
      <dgm:prSet phldrT="[Text]"/>
      <dgm:spPr/>
      <dgm:t>
        <a:bodyPr/>
        <a:lstStyle/>
        <a:p>
          <a:r>
            <a:rPr lang="en-US" dirty="0"/>
            <a:t>Isha Ghiria</a:t>
          </a:r>
        </a:p>
      </dgm:t>
    </dgm:pt>
    <dgm:pt modelId="{261C7002-B9B6-AE4B-942B-7E8F525555DE}" type="parTrans" cxnId="{C0B3CC17-DF51-C247-8DB9-D0835C307B83}">
      <dgm:prSet/>
      <dgm:spPr/>
      <dgm:t>
        <a:bodyPr/>
        <a:lstStyle/>
        <a:p>
          <a:endParaRPr lang="en-US"/>
        </a:p>
      </dgm:t>
    </dgm:pt>
    <dgm:pt modelId="{96240B5B-7C5E-984F-A500-1F690AE23E9B}" type="sibTrans" cxnId="{C0B3CC17-DF51-C247-8DB9-D0835C307B83}">
      <dgm:prSet/>
      <dgm:spPr/>
      <dgm:t>
        <a:bodyPr/>
        <a:lstStyle/>
        <a:p>
          <a:endParaRPr lang="en-US"/>
        </a:p>
      </dgm:t>
    </dgm:pt>
    <dgm:pt modelId="{312BE500-9A9A-D946-83E3-098FCB52C222}">
      <dgm:prSet phldrT="[Text]"/>
      <dgm:spPr/>
      <dgm:t>
        <a:bodyPr/>
        <a:lstStyle/>
        <a:p>
          <a:r>
            <a:rPr lang="en-US" dirty="0"/>
            <a:t>Sharvesh Patki</a:t>
          </a:r>
        </a:p>
      </dgm:t>
    </dgm:pt>
    <dgm:pt modelId="{81770669-A2BC-4A46-9830-D8B53949B224}" type="parTrans" cxnId="{439D3D78-616C-2746-9415-DFA6FDACB351}">
      <dgm:prSet/>
      <dgm:spPr/>
      <dgm:t>
        <a:bodyPr/>
        <a:lstStyle/>
        <a:p>
          <a:endParaRPr lang="en-US"/>
        </a:p>
      </dgm:t>
    </dgm:pt>
    <dgm:pt modelId="{FBA8253E-E372-2749-A599-CCF996707DDD}" type="sibTrans" cxnId="{439D3D78-616C-2746-9415-DFA6FDACB351}">
      <dgm:prSet/>
      <dgm:spPr/>
      <dgm:t>
        <a:bodyPr/>
        <a:lstStyle/>
        <a:p>
          <a:endParaRPr lang="en-US"/>
        </a:p>
      </dgm:t>
    </dgm:pt>
    <dgm:pt modelId="{03734915-E590-2C49-84E6-285279A4FB7C}">
      <dgm:prSet/>
      <dgm:spPr/>
      <dgm:t>
        <a:bodyPr/>
        <a:lstStyle/>
        <a:p>
          <a:r>
            <a:rPr lang="en-US" dirty="0"/>
            <a:t>Jatin Madan</a:t>
          </a:r>
        </a:p>
      </dgm:t>
    </dgm:pt>
    <dgm:pt modelId="{405D0531-DA8A-6C46-860F-C098DE5D7636}" type="parTrans" cxnId="{DCEBC034-762E-8F4A-83AC-710C9A9BEDC0}">
      <dgm:prSet/>
      <dgm:spPr/>
      <dgm:t>
        <a:bodyPr/>
        <a:lstStyle/>
        <a:p>
          <a:endParaRPr lang="en-US"/>
        </a:p>
      </dgm:t>
    </dgm:pt>
    <dgm:pt modelId="{484A039D-7A92-0246-80E9-CE76C0148C81}" type="sibTrans" cxnId="{DCEBC034-762E-8F4A-83AC-710C9A9BEDC0}">
      <dgm:prSet/>
      <dgm:spPr/>
      <dgm:t>
        <a:bodyPr/>
        <a:lstStyle/>
        <a:p>
          <a:endParaRPr lang="en-US"/>
        </a:p>
      </dgm:t>
    </dgm:pt>
    <dgm:pt modelId="{F9964F6E-929B-3641-9239-DAFCD96AC5DF}" type="pres">
      <dgm:prSet presAssocID="{A74831A6-1400-F748-A550-819A49DE72F2}" presName="Name0" presStyleCnt="0">
        <dgm:presLayoutVars>
          <dgm:chMax val="7"/>
          <dgm:chPref val="7"/>
          <dgm:dir/>
        </dgm:presLayoutVars>
      </dgm:prSet>
      <dgm:spPr/>
    </dgm:pt>
    <dgm:pt modelId="{14AE80B0-8600-584C-ACA0-0A8D1FF75D81}" type="pres">
      <dgm:prSet presAssocID="{A74831A6-1400-F748-A550-819A49DE72F2}" presName="Name1" presStyleCnt="0"/>
      <dgm:spPr/>
    </dgm:pt>
    <dgm:pt modelId="{2B966AFB-8EC3-D44F-88E3-B3D191B22365}" type="pres">
      <dgm:prSet presAssocID="{A74831A6-1400-F748-A550-819A49DE72F2}" presName="cycle" presStyleCnt="0"/>
      <dgm:spPr/>
    </dgm:pt>
    <dgm:pt modelId="{7278EC18-18A1-DA4A-9376-6573E02F5AEB}" type="pres">
      <dgm:prSet presAssocID="{A74831A6-1400-F748-A550-819A49DE72F2}" presName="srcNode" presStyleLbl="node1" presStyleIdx="0" presStyleCnt="4"/>
      <dgm:spPr/>
    </dgm:pt>
    <dgm:pt modelId="{8D7A10FC-E983-4149-B934-3886A016DD2D}" type="pres">
      <dgm:prSet presAssocID="{A74831A6-1400-F748-A550-819A49DE72F2}" presName="conn" presStyleLbl="parChTrans1D2" presStyleIdx="0" presStyleCnt="1"/>
      <dgm:spPr/>
    </dgm:pt>
    <dgm:pt modelId="{2548869C-E9B5-5E40-ABA0-032817728BBE}" type="pres">
      <dgm:prSet presAssocID="{A74831A6-1400-F748-A550-819A49DE72F2}" presName="extraNode" presStyleLbl="node1" presStyleIdx="0" presStyleCnt="4"/>
      <dgm:spPr/>
    </dgm:pt>
    <dgm:pt modelId="{82026833-69D5-2440-80EA-FC97E84738A1}" type="pres">
      <dgm:prSet presAssocID="{A74831A6-1400-F748-A550-819A49DE72F2}" presName="dstNode" presStyleLbl="node1" presStyleIdx="0" presStyleCnt="4"/>
      <dgm:spPr/>
    </dgm:pt>
    <dgm:pt modelId="{0BEB27E0-2C16-9844-BCD6-F5DECF6699C2}" type="pres">
      <dgm:prSet presAssocID="{4B2637DE-32EE-5B45-8391-CEA5A02062BD}" presName="text_1" presStyleLbl="node1" presStyleIdx="0" presStyleCnt="4">
        <dgm:presLayoutVars>
          <dgm:bulletEnabled val="1"/>
        </dgm:presLayoutVars>
      </dgm:prSet>
      <dgm:spPr/>
    </dgm:pt>
    <dgm:pt modelId="{82D2B30E-B58C-7743-8242-6C27898E876F}" type="pres">
      <dgm:prSet presAssocID="{4B2637DE-32EE-5B45-8391-CEA5A02062BD}" presName="accent_1" presStyleCnt="0"/>
      <dgm:spPr/>
    </dgm:pt>
    <dgm:pt modelId="{631B8BCD-69BE-B245-88F7-4B2D59972B30}" type="pres">
      <dgm:prSet presAssocID="{4B2637DE-32EE-5B45-8391-CEA5A02062BD}" presName="accentRepeatNode" presStyleLbl="solidFgAcc1" presStyleIdx="0" presStyleCnt="4"/>
      <dgm:spPr>
        <a:blipFill rotWithShape="0">
          <a:blip xmlns:r="http://schemas.openxmlformats.org/officeDocument/2006/relationships" r:embed="rId1"/>
          <a:stretch>
            <a:fillRect/>
          </a:stretch>
        </a:blipFill>
      </dgm:spPr>
    </dgm:pt>
    <dgm:pt modelId="{1FD2C4C6-B1F5-8941-B486-6B526F637977}" type="pres">
      <dgm:prSet presAssocID="{03734915-E590-2C49-84E6-285279A4FB7C}" presName="text_2" presStyleLbl="node1" presStyleIdx="1" presStyleCnt="4">
        <dgm:presLayoutVars>
          <dgm:bulletEnabled val="1"/>
        </dgm:presLayoutVars>
      </dgm:prSet>
      <dgm:spPr/>
    </dgm:pt>
    <dgm:pt modelId="{4308C2B8-A5C7-4547-A6DB-DC8BA5316379}" type="pres">
      <dgm:prSet presAssocID="{03734915-E590-2C49-84E6-285279A4FB7C}" presName="accent_2" presStyleCnt="0"/>
      <dgm:spPr/>
    </dgm:pt>
    <dgm:pt modelId="{AA18ECDB-6F08-B747-BEB4-9BFE03B360CE}" type="pres">
      <dgm:prSet presAssocID="{03734915-E590-2C49-84E6-285279A4FB7C}" presName="accentRepeatNode" presStyleLbl="solidFgAcc1" presStyleIdx="1" presStyleCnt="4"/>
      <dgm:spPr>
        <a:blipFill rotWithShape="0">
          <a:blip xmlns:r="http://schemas.openxmlformats.org/officeDocument/2006/relationships" r:embed="rId2"/>
          <a:stretch>
            <a:fillRect/>
          </a:stretch>
        </a:blipFill>
      </dgm:spPr>
    </dgm:pt>
    <dgm:pt modelId="{776AB931-F8E2-A54C-A25C-DD62AB355077}" type="pres">
      <dgm:prSet presAssocID="{8ACD9F52-405F-304C-A3E2-31AEA2B9CD4A}" presName="text_3" presStyleLbl="node1" presStyleIdx="2" presStyleCnt="4">
        <dgm:presLayoutVars>
          <dgm:bulletEnabled val="1"/>
        </dgm:presLayoutVars>
      </dgm:prSet>
      <dgm:spPr/>
    </dgm:pt>
    <dgm:pt modelId="{B298A3D1-03AE-534D-92E6-0C167009F10C}" type="pres">
      <dgm:prSet presAssocID="{8ACD9F52-405F-304C-A3E2-31AEA2B9CD4A}" presName="accent_3" presStyleCnt="0"/>
      <dgm:spPr/>
    </dgm:pt>
    <dgm:pt modelId="{BC817765-D1F3-6A48-A5EA-47A4BD5B5667}" type="pres">
      <dgm:prSet presAssocID="{8ACD9F52-405F-304C-A3E2-31AEA2B9CD4A}" presName="accentRepeatNode" presStyleLbl="solidFgAcc1" presStyleIdx="2" presStyleCnt="4"/>
      <dgm:spPr>
        <a:blipFill rotWithShape="0">
          <a:blip xmlns:r="http://schemas.openxmlformats.org/officeDocument/2006/relationships" r:embed="rId3"/>
          <a:stretch>
            <a:fillRect/>
          </a:stretch>
        </a:blipFill>
      </dgm:spPr>
    </dgm:pt>
    <dgm:pt modelId="{D2491F67-1DEC-1047-B6EB-B30E67A542FA}" type="pres">
      <dgm:prSet presAssocID="{312BE500-9A9A-D946-83E3-098FCB52C222}" presName="text_4" presStyleLbl="node1" presStyleIdx="3" presStyleCnt="4">
        <dgm:presLayoutVars>
          <dgm:bulletEnabled val="1"/>
        </dgm:presLayoutVars>
      </dgm:prSet>
      <dgm:spPr/>
    </dgm:pt>
    <dgm:pt modelId="{692AFBDD-223B-7E45-906F-A6D1BF811AA8}" type="pres">
      <dgm:prSet presAssocID="{312BE500-9A9A-D946-83E3-098FCB52C222}" presName="accent_4" presStyleCnt="0"/>
      <dgm:spPr/>
    </dgm:pt>
    <dgm:pt modelId="{FBE5933E-B8E5-5A49-ABAD-93DAD19788AD}" type="pres">
      <dgm:prSet presAssocID="{312BE500-9A9A-D946-83E3-098FCB52C222}" presName="accentRepeatNode" presStyleLbl="solidFgAcc1" presStyleIdx="3" presStyleCnt="4" custScaleY="100039" custLinFactNeighborX="186"/>
      <dgm:spPr>
        <a:blipFill dpi="0" rotWithShape="1">
          <a:blip xmlns:r="http://schemas.openxmlformats.org/officeDocument/2006/relationships" r:embed="rId4"/>
          <a:srcRect/>
          <a:stretch>
            <a:fillRect l="-1412" t="15" r="242" b="-1145"/>
          </a:stretch>
        </a:blipFill>
      </dgm:spPr>
    </dgm:pt>
  </dgm:ptLst>
  <dgm:cxnLst>
    <dgm:cxn modelId="{C0B3CC17-DF51-C247-8DB9-D0835C307B83}" srcId="{A74831A6-1400-F748-A550-819A49DE72F2}" destId="{8ACD9F52-405F-304C-A3E2-31AEA2B9CD4A}" srcOrd="2" destOrd="0" parTransId="{261C7002-B9B6-AE4B-942B-7E8F525555DE}" sibTransId="{96240B5B-7C5E-984F-A500-1F690AE23E9B}"/>
    <dgm:cxn modelId="{ACE7632B-890A-6045-917A-0D686874A11F}" type="presOf" srcId="{312BE500-9A9A-D946-83E3-098FCB52C222}" destId="{D2491F67-1DEC-1047-B6EB-B30E67A542FA}" srcOrd="0" destOrd="0" presId="urn:microsoft.com/office/officeart/2008/layout/VerticalCurvedList"/>
    <dgm:cxn modelId="{DCEBC034-762E-8F4A-83AC-710C9A9BEDC0}" srcId="{A74831A6-1400-F748-A550-819A49DE72F2}" destId="{03734915-E590-2C49-84E6-285279A4FB7C}" srcOrd="1" destOrd="0" parTransId="{405D0531-DA8A-6C46-860F-C098DE5D7636}" sibTransId="{484A039D-7A92-0246-80E9-CE76C0148C81}"/>
    <dgm:cxn modelId="{68AA6E38-3F24-B74E-AA58-3FED005CDAA5}" type="presOf" srcId="{56C8BCAA-6282-D642-9CB8-84F09FCE217F}" destId="{8D7A10FC-E983-4149-B934-3886A016DD2D}" srcOrd="0" destOrd="0" presId="urn:microsoft.com/office/officeart/2008/layout/VerticalCurvedList"/>
    <dgm:cxn modelId="{96C27F39-A653-3645-ABD6-DF4633970485}" type="presOf" srcId="{8ACD9F52-405F-304C-A3E2-31AEA2B9CD4A}" destId="{776AB931-F8E2-A54C-A25C-DD62AB355077}" srcOrd="0" destOrd="0" presId="urn:microsoft.com/office/officeart/2008/layout/VerticalCurvedList"/>
    <dgm:cxn modelId="{439D3D78-616C-2746-9415-DFA6FDACB351}" srcId="{A74831A6-1400-F748-A550-819A49DE72F2}" destId="{312BE500-9A9A-D946-83E3-098FCB52C222}" srcOrd="3" destOrd="0" parTransId="{81770669-A2BC-4A46-9830-D8B53949B224}" sibTransId="{FBA8253E-E372-2749-A599-CCF996707DDD}"/>
    <dgm:cxn modelId="{486C1E7E-BD4B-E04B-B257-33EFA134FE10}" type="presOf" srcId="{03734915-E590-2C49-84E6-285279A4FB7C}" destId="{1FD2C4C6-B1F5-8941-B486-6B526F637977}" srcOrd="0" destOrd="0" presId="urn:microsoft.com/office/officeart/2008/layout/VerticalCurvedList"/>
    <dgm:cxn modelId="{5F5BAEB2-FA1E-BB4B-8454-97D198F68EF2}" srcId="{A74831A6-1400-F748-A550-819A49DE72F2}" destId="{4B2637DE-32EE-5B45-8391-CEA5A02062BD}" srcOrd="0" destOrd="0" parTransId="{DF5EB275-7CB6-064A-9D79-71BD6899D1EA}" sibTransId="{56C8BCAA-6282-D642-9CB8-84F09FCE217F}"/>
    <dgm:cxn modelId="{E4931FB8-D130-3842-9ADF-7EA510DA35FB}" type="presOf" srcId="{4B2637DE-32EE-5B45-8391-CEA5A02062BD}" destId="{0BEB27E0-2C16-9844-BCD6-F5DECF6699C2}" srcOrd="0" destOrd="0" presId="urn:microsoft.com/office/officeart/2008/layout/VerticalCurvedList"/>
    <dgm:cxn modelId="{3DEB4DC8-311D-284B-B5B2-1C6451E75A99}" type="presOf" srcId="{A74831A6-1400-F748-A550-819A49DE72F2}" destId="{F9964F6E-929B-3641-9239-DAFCD96AC5DF}" srcOrd="0" destOrd="0" presId="urn:microsoft.com/office/officeart/2008/layout/VerticalCurvedList"/>
    <dgm:cxn modelId="{50D8D45E-BC7E-5243-B165-760B7B436206}" type="presParOf" srcId="{F9964F6E-929B-3641-9239-DAFCD96AC5DF}" destId="{14AE80B0-8600-584C-ACA0-0A8D1FF75D81}" srcOrd="0" destOrd="0" presId="urn:microsoft.com/office/officeart/2008/layout/VerticalCurvedList"/>
    <dgm:cxn modelId="{0B175DC5-F043-ED4E-8709-3816551799F0}" type="presParOf" srcId="{14AE80B0-8600-584C-ACA0-0A8D1FF75D81}" destId="{2B966AFB-8EC3-D44F-88E3-B3D191B22365}" srcOrd="0" destOrd="0" presId="urn:microsoft.com/office/officeart/2008/layout/VerticalCurvedList"/>
    <dgm:cxn modelId="{4A8ADB8E-5D09-EE4E-93DF-0C6CB678F828}" type="presParOf" srcId="{2B966AFB-8EC3-D44F-88E3-B3D191B22365}" destId="{7278EC18-18A1-DA4A-9376-6573E02F5AEB}" srcOrd="0" destOrd="0" presId="urn:microsoft.com/office/officeart/2008/layout/VerticalCurvedList"/>
    <dgm:cxn modelId="{37A3C59D-3BFB-5643-93B0-39EDC1D693A0}" type="presParOf" srcId="{2B966AFB-8EC3-D44F-88E3-B3D191B22365}" destId="{8D7A10FC-E983-4149-B934-3886A016DD2D}" srcOrd="1" destOrd="0" presId="urn:microsoft.com/office/officeart/2008/layout/VerticalCurvedList"/>
    <dgm:cxn modelId="{CBC43B8D-C437-114A-89D8-61B4291940BA}" type="presParOf" srcId="{2B966AFB-8EC3-D44F-88E3-B3D191B22365}" destId="{2548869C-E9B5-5E40-ABA0-032817728BBE}" srcOrd="2" destOrd="0" presId="urn:microsoft.com/office/officeart/2008/layout/VerticalCurvedList"/>
    <dgm:cxn modelId="{24F2C489-79EA-EE4B-BAB5-755A8A4DCA07}" type="presParOf" srcId="{2B966AFB-8EC3-D44F-88E3-B3D191B22365}" destId="{82026833-69D5-2440-80EA-FC97E84738A1}" srcOrd="3" destOrd="0" presId="urn:microsoft.com/office/officeart/2008/layout/VerticalCurvedList"/>
    <dgm:cxn modelId="{D86A634F-5DA7-6B49-B4DD-4C1A1B97EF83}" type="presParOf" srcId="{14AE80B0-8600-584C-ACA0-0A8D1FF75D81}" destId="{0BEB27E0-2C16-9844-BCD6-F5DECF6699C2}" srcOrd="1" destOrd="0" presId="urn:microsoft.com/office/officeart/2008/layout/VerticalCurvedList"/>
    <dgm:cxn modelId="{64C2D6F6-2172-5749-896F-F1AE4622510D}" type="presParOf" srcId="{14AE80B0-8600-584C-ACA0-0A8D1FF75D81}" destId="{82D2B30E-B58C-7743-8242-6C27898E876F}" srcOrd="2" destOrd="0" presId="urn:microsoft.com/office/officeart/2008/layout/VerticalCurvedList"/>
    <dgm:cxn modelId="{E6B9445F-1F57-B240-BB4F-1227DC5B3316}" type="presParOf" srcId="{82D2B30E-B58C-7743-8242-6C27898E876F}" destId="{631B8BCD-69BE-B245-88F7-4B2D59972B30}" srcOrd="0" destOrd="0" presId="urn:microsoft.com/office/officeart/2008/layout/VerticalCurvedList"/>
    <dgm:cxn modelId="{5AAFD3C5-099B-8C4D-A621-481987B4334D}" type="presParOf" srcId="{14AE80B0-8600-584C-ACA0-0A8D1FF75D81}" destId="{1FD2C4C6-B1F5-8941-B486-6B526F637977}" srcOrd="3" destOrd="0" presId="urn:microsoft.com/office/officeart/2008/layout/VerticalCurvedList"/>
    <dgm:cxn modelId="{21968D5D-EE02-EE4C-996F-C8CF5838A30B}" type="presParOf" srcId="{14AE80B0-8600-584C-ACA0-0A8D1FF75D81}" destId="{4308C2B8-A5C7-4547-A6DB-DC8BA5316379}" srcOrd="4" destOrd="0" presId="urn:microsoft.com/office/officeart/2008/layout/VerticalCurvedList"/>
    <dgm:cxn modelId="{F043078D-4FBD-4A4B-B5D6-A3E07073DF8B}" type="presParOf" srcId="{4308C2B8-A5C7-4547-A6DB-DC8BA5316379}" destId="{AA18ECDB-6F08-B747-BEB4-9BFE03B360CE}" srcOrd="0" destOrd="0" presId="urn:microsoft.com/office/officeart/2008/layout/VerticalCurvedList"/>
    <dgm:cxn modelId="{75997D82-684E-3940-915C-539A4100ECFD}" type="presParOf" srcId="{14AE80B0-8600-584C-ACA0-0A8D1FF75D81}" destId="{776AB931-F8E2-A54C-A25C-DD62AB355077}" srcOrd="5" destOrd="0" presId="urn:microsoft.com/office/officeart/2008/layout/VerticalCurvedList"/>
    <dgm:cxn modelId="{469DB408-6A8D-A84D-A7BA-7045EF19C886}" type="presParOf" srcId="{14AE80B0-8600-584C-ACA0-0A8D1FF75D81}" destId="{B298A3D1-03AE-534D-92E6-0C167009F10C}" srcOrd="6" destOrd="0" presId="urn:microsoft.com/office/officeart/2008/layout/VerticalCurvedList"/>
    <dgm:cxn modelId="{FC759520-C4DF-1E47-8FE0-DB3452FED5DE}" type="presParOf" srcId="{B298A3D1-03AE-534D-92E6-0C167009F10C}" destId="{BC817765-D1F3-6A48-A5EA-47A4BD5B5667}" srcOrd="0" destOrd="0" presId="urn:microsoft.com/office/officeart/2008/layout/VerticalCurvedList"/>
    <dgm:cxn modelId="{961B504F-5E73-5643-887E-843BF642BE91}" type="presParOf" srcId="{14AE80B0-8600-584C-ACA0-0A8D1FF75D81}" destId="{D2491F67-1DEC-1047-B6EB-B30E67A542FA}" srcOrd="7" destOrd="0" presId="urn:microsoft.com/office/officeart/2008/layout/VerticalCurvedList"/>
    <dgm:cxn modelId="{F0B44B8C-59B1-B94B-A622-F23D9FA4138D}" type="presParOf" srcId="{14AE80B0-8600-584C-ACA0-0A8D1FF75D81}" destId="{692AFBDD-223B-7E45-906F-A6D1BF811AA8}" srcOrd="8" destOrd="0" presId="urn:microsoft.com/office/officeart/2008/layout/VerticalCurvedList"/>
    <dgm:cxn modelId="{582C70B8-F990-7642-811D-D9C1B2C62211}" type="presParOf" srcId="{692AFBDD-223B-7E45-906F-A6D1BF811AA8}" destId="{FBE5933E-B8E5-5A49-ABAD-93DAD19788A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A10FC-E983-4149-B934-3886A016DD2D}">
      <dsp:nvSpPr>
        <dsp:cNvPr id="0" name=""/>
        <dsp:cNvSpPr/>
      </dsp:nvSpPr>
      <dsp:spPr>
        <a:xfrm>
          <a:off x="-6126981" y="-937410"/>
          <a:ext cx="7293488" cy="7293488"/>
        </a:xfrm>
        <a:prstGeom prst="blockArc">
          <a:avLst>
            <a:gd name="adj1" fmla="val 18900000"/>
            <a:gd name="adj2" fmla="val 2700000"/>
            <a:gd name="adj3" fmla="val 296"/>
          </a:avLst>
        </a:pr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EB27E0-2C16-9844-BCD6-F5DECF6699C2}">
      <dsp:nvSpPr>
        <dsp:cNvPr id="0" name=""/>
        <dsp:cNvSpPr/>
      </dsp:nvSpPr>
      <dsp:spPr>
        <a:xfrm>
          <a:off x="610504" y="416587"/>
          <a:ext cx="7440913" cy="83360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Vaishnavi Sunil Desai</a:t>
          </a:r>
        </a:p>
      </dsp:txBody>
      <dsp:txXfrm>
        <a:off x="610504" y="416587"/>
        <a:ext cx="7440913" cy="833607"/>
      </dsp:txXfrm>
    </dsp:sp>
    <dsp:sp modelId="{631B8BCD-69BE-B245-88F7-4B2D59972B30}">
      <dsp:nvSpPr>
        <dsp:cNvPr id="0" name=""/>
        <dsp:cNvSpPr/>
      </dsp:nvSpPr>
      <dsp:spPr>
        <a:xfrm>
          <a:off x="89500" y="312386"/>
          <a:ext cx="1042009" cy="1042009"/>
        </a:xfrm>
        <a:prstGeom prst="ellipse">
          <a:avLst/>
        </a:prstGeom>
        <a:blipFill rotWithShape="0">
          <a:blip xmlns:r="http://schemas.openxmlformats.org/officeDocument/2006/relationships" r:embed="rId1"/>
          <a:stretch>
            <a:fillRect/>
          </a:stretch>
        </a:blip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D2C4C6-B1F5-8941-B486-6B526F637977}">
      <dsp:nvSpPr>
        <dsp:cNvPr id="0" name=""/>
        <dsp:cNvSpPr/>
      </dsp:nvSpPr>
      <dsp:spPr>
        <a:xfrm>
          <a:off x="1088431" y="1667215"/>
          <a:ext cx="6962986" cy="833607"/>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Jatin Madan</a:t>
          </a:r>
        </a:p>
      </dsp:txBody>
      <dsp:txXfrm>
        <a:off x="1088431" y="1667215"/>
        <a:ext cx="6962986" cy="833607"/>
      </dsp:txXfrm>
    </dsp:sp>
    <dsp:sp modelId="{AA18ECDB-6F08-B747-BEB4-9BFE03B360CE}">
      <dsp:nvSpPr>
        <dsp:cNvPr id="0" name=""/>
        <dsp:cNvSpPr/>
      </dsp:nvSpPr>
      <dsp:spPr>
        <a:xfrm>
          <a:off x="567426" y="1563014"/>
          <a:ext cx="1042009" cy="1042009"/>
        </a:xfrm>
        <a:prstGeom prst="ellipse">
          <a:avLst/>
        </a:prstGeom>
        <a:blipFill rotWithShape="0">
          <a:blip xmlns:r="http://schemas.openxmlformats.org/officeDocument/2006/relationships" r:embed="rId2"/>
          <a:stretch>
            <a:fillRect/>
          </a:stretch>
        </a:blip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6AB931-F8E2-A54C-A25C-DD62AB355077}">
      <dsp:nvSpPr>
        <dsp:cNvPr id="0" name=""/>
        <dsp:cNvSpPr/>
      </dsp:nvSpPr>
      <dsp:spPr>
        <a:xfrm>
          <a:off x="1088431" y="2917843"/>
          <a:ext cx="6962986" cy="833607"/>
        </a:xfrm>
        <a:prstGeom prst="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Isha Ghiria</a:t>
          </a:r>
        </a:p>
      </dsp:txBody>
      <dsp:txXfrm>
        <a:off x="1088431" y="2917843"/>
        <a:ext cx="6962986" cy="833607"/>
      </dsp:txXfrm>
    </dsp:sp>
    <dsp:sp modelId="{BC817765-D1F3-6A48-A5EA-47A4BD5B5667}">
      <dsp:nvSpPr>
        <dsp:cNvPr id="0" name=""/>
        <dsp:cNvSpPr/>
      </dsp:nvSpPr>
      <dsp:spPr>
        <a:xfrm>
          <a:off x="567426" y="2813642"/>
          <a:ext cx="1042009" cy="1042009"/>
        </a:xfrm>
        <a:prstGeom prst="ellipse">
          <a:avLst/>
        </a:prstGeom>
        <a:blipFill rotWithShape="0">
          <a:blip xmlns:r="http://schemas.openxmlformats.org/officeDocument/2006/relationships" r:embed="rId3"/>
          <a:stretch>
            <a:fillRect/>
          </a:stretch>
        </a:blipFill>
        <a:ln w="19050" cap="flat" cmpd="sng" algn="ctr">
          <a:solidFill>
            <a:schemeClr val="accent2">
              <a:hueOff val="4295742"/>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491F67-1DEC-1047-B6EB-B30E67A542FA}">
      <dsp:nvSpPr>
        <dsp:cNvPr id="0" name=""/>
        <dsp:cNvSpPr/>
      </dsp:nvSpPr>
      <dsp:spPr>
        <a:xfrm>
          <a:off x="610504" y="4168472"/>
          <a:ext cx="7440913" cy="833607"/>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Sharvesh Patki</a:t>
          </a:r>
        </a:p>
      </dsp:txBody>
      <dsp:txXfrm>
        <a:off x="610504" y="4168472"/>
        <a:ext cx="7440913" cy="833607"/>
      </dsp:txXfrm>
    </dsp:sp>
    <dsp:sp modelId="{FBE5933E-B8E5-5A49-ABAD-93DAD19788AD}">
      <dsp:nvSpPr>
        <dsp:cNvPr id="0" name=""/>
        <dsp:cNvSpPr/>
      </dsp:nvSpPr>
      <dsp:spPr>
        <a:xfrm>
          <a:off x="91438" y="4064067"/>
          <a:ext cx="1042009" cy="1042416"/>
        </a:xfrm>
        <a:prstGeom prst="ellipse">
          <a:avLst/>
        </a:prstGeom>
        <a:blipFill dpi="0" rotWithShape="1">
          <a:blip xmlns:r="http://schemas.openxmlformats.org/officeDocument/2006/relationships" r:embed="rId4"/>
          <a:srcRect/>
          <a:stretch>
            <a:fillRect l="-1412" t="15" r="242" b="-1145"/>
          </a:stretch>
        </a:blip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F1D04-7339-C447-9F06-4E516A9314F0}" type="datetimeFigureOut">
              <a:rPr lang="en-US" smtClean="0"/>
              <a:t>5/30/24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0B16-8F7D-A942-9FB4-8FE03F5A4E76}" type="slidenum">
              <a:rPr lang="en-US" smtClean="0"/>
              <a:t>‹#›</a:t>
            </a:fld>
            <a:endParaRPr lang="en-US"/>
          </a:p>
        </p:txBody>
      </p:sp>
    </p:spTree>
    <p:extLst>
      <p:ext uri="{BB962C8B-B14F-4D97-AF65-F5344CB8AC3E}">
        <p14:creationId xmlns:p14="http://schemas.microsoft.com/office/powerpoint/2010/main" val="2022895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walking through your campus on a bustling Monday morning, birds chirping, students chatting, and the sun shining. Everything seems normal, until suddenly, a loud noise echoes through the air. Is it construction? Or something more sinister?</a:t>
            </a:r>
          </a:p>
          <a:p>
            <a:r>
              <a:rPr lang="en-US" dirty="0"/>
              <a:t>This scenario illustrates one of the key issues with campus safety: inadequate real-time response. Existing systems often suffer from delays in detecting and responding to emergencies. It's like having a security guard who takes a nap when they should be vigilant. These delays can increase the risk to everyone on campus, as help might not arrive in time to prevent harm.</a:t>
            </a:r>
          </a:p>
          <a:p>
            <a:r>
              <a:rPr lang="en-US" dirty="0"/>
              <a:t>Now, picture this: You're in the middle of a lecture when suddenly, there's a commotion outside the classroom. Is it just a loud group of students or something more serious, like an active shooter? Unfortunately, many current safety systems are like one-trick ponies. They're only programmed to detect specific threats, like unauthorized entry, but they lack the ability to identify other types of emergencies, such as shootings.</a:t>
            </a:r>
          </a:p>
          <a:p>
            <a:r>
              <a:rPr lang="en-US" dirty="0"/>
              <a:t>Let's say an emergency does occur, and the campus needs to be evacuated. You receive an alert on your phone instructing you to evacuate, but it's vague and doesn't provide clear guidance on the safest exit routes. It's chaos. People are running in all directions, trying to find a way out, but they're confused and disoriented. Without clear and dynamic instructions, evacuations can quickly turn into a dangerous mess, with bottlenecks forming and increasing the risk to everyone involved.</a:t>
            </a:r>
          </a:p>
          <a:p>
            <a:r>
              <a:rPr lang="en-US" dirty="0"/>
              <a:t>Lastly, think about how your campus is constantly evolving. New buildings are constructed, populations grow, and technology advances. But unfortunately, many safety systems aren't designed to keep up with these changes. They're rigid and inflexible, like trying to fit a square peg into a round hole. As a result, they quickly become outdated and less effective at keeping the campus safe.</a:t>
            </a:r>
          </a:p>
          <a:p>
            <a:r>
              <a:rPr lang="en-US" dirty="0"/>
              <a:t>In essence, campus safety isn't just about having the right systems in place; it's about ensuring those systems can adapt and respond effectively to any situation that arises.</a:t>
            </a:r>
          </a:p>
        </p:txBody>
      </p:sp>
      <p:sp>
        <p:nvSpPr>
          <p:cNvPr id="4" name="Slide Number Placeholder 3"/>
          <p:cNvSpPr>
            <a:spLocks noGrp="1"/>
          </p:cNvSpPr>
          <p:nvPr>
            <p:ph type="sldNum" sz="quarter" idx="5"/>
          </p:nvPr>
        </p:nvSpPr>
        <p:spPr/>
        <p:txBody>
          <a:bodyPr/>
          <a:lstStyle/>
          <a:p>
            <a:fld id="{C5810B16-8F7D-A942-9FB4-8FE03F5A4E76}" type="slidenum">
              <a:rPr lang="en-US" smtClean="0"/>
              <a:t>3</a:t>
            </a:fld>
            <a:endParaRPr lang="en-US"/>
          </a:p>
        </p:txBody>
      </p:sp>
    </p:spTree>
    <p:extLst>
      <p:ext uri="{BB962C8B-B14F-4D97-AF65-F5344CB8AC3E}">
        <p14:creationId xmlns:p14="http://schemas.microsoft.com/office/powerpoint/2010/main" val="387098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4</a:t>
            </a:fld>
            <a:endParaRPr lang="en-US" dirty="0"/>
          </a:p>
        </p:txBody>
      </p:sp>
    </p:spTree>
    <p:extLst>
      <p:ext uri="{BB962C8B-B14F-4D97-AF65-F5344CB8AC3E}">
        <p14:creationId xmlns:p14="http://schemas.microsoft.com/office/powerpoint/2010/main" val="97156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 provides a modular approach to campus security, as it works with 6 modules designed to be developed and scaled independently.</a:t>
            </a:r>
          </a:p>
          <a:p>
            <a:endParaRPr lang="en-US" dirty="0"/>
          </a:p>
          <a:p>
            <a:r>
              <a:rPr lang="en-US" dirty="0"/>
              <a:t>Our primary module is the User </a:t>
            </a:r>
            <a:r>
              <a:rPr lang="en-US"/>
              <a:t>Input Interface</a:t>
            </a:r>
            <a:endParaRPr lang="en-US" dirty="0"/>
          </a:p>
        </p:txBody>
      </p:sp>
      <p:sp>
        <p:nvSpPr>
          <p:cNvPr id="4" name="Slide Number Placeholder 3"/>
          <p:cNvSpPr>
            <a:spLocks noGrp="1"/>
          </p:cNvSpPr>
          <p:nvPr>
            <p:ph type="sldNum" sz="quarter" idx="5"/>
          </p:nvPr>
        </p:nvSpPr>
        <p:spPr/>
        <p:txBody>
          <a:bodyPr/>
          <a:lstStyle/>
          <a:p>
            <a:fld id="{C5810B16-8F7D-A942-9FB4-8FE03F5A4E76}" type="slidenum">
              <a:rPr lang="en-US" smtClean="0"/>
              <a:t>5</a:t>
            </a:fld>
            <a:endParaRPr lang="en-US"/>
          </a:p>
        </p:txBody>
      </p:sp>
    </p:spTree>
    <p:extLst>
      <p:ext uri="{BB962C8B-B14F-4D97-AF65-F5344CB8AC3E}">
        <p14:creationId xmlns:p14="http://schemas.microsoft.com/office/powerpoint/2010/main" val="308717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6</a:t>
            </a:fld>
            <a:endParaRPr lang="en-US" dirty="0"/>
          </a:p>
        </p:txBody>
      </p:sp>
    </p:spTree>
    <p:extLst>
      <p:ext uri="{BB962C8B-B14F-4D97-AF65-F5344CB8AC3E}">
        <p14:creationId xmlns:p14="http://schemas.microsoft.com/office/powerpoint/2010/main" val="133315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7</a:t>
            </a:fld>
            <a:endParaRPr lang="en-US" dirty="0"/>
          </a:p>
        </p:txBody>
      </p:sp>
    </p:spTree>
    <p:extLst>
      <p:ext uri="{BB962C8B-B14F-4D97-AF65-F5344CB8AC3E}">
        <p14:creationId xmlns:p14="http://schemas.microsoft.com/office/powerpoint/2010/main" val="3709549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10B16-8F7D-A942-9FB4-8FE03F5A4E76}" type="slidenum">
              <a:rPr lang="en-US" smtClean="0"/>
              <a:t>9</a:t>
            </a:fld>
            <a:endParaRPr lang="en-US"/>
          </a:p>
        </p:txBody>
      </p:sp>
    </p:spTree>
    <p:extLst>
      <p:ext uri="{BB962C8B-B14F-4D97-AF65-F5344CB8AC3E}">
        <p14:creationId xmlns:p14="http://schemas.microsoft.com/office/powerpoint/2010/main" val="47051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CEA8-FC42-4B2E-7F6C-6C74621AD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670DEA-18A6-1F93-300A-A5DD52FF1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0345D-44CA-DB77-BC15-4B4DD8520531}"/>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6CDA758B-7E9C-917E-2140-1C17565C3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20319-EE02-8874-2C81-E7DBBAED7317}"/>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1156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4DB2-85AD-10C2-20AD-30B7C338B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EAD11-6C15-6DAF-61C2-6915926BC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A1AE-E6D0-12FD-BB48-AC7FF8776ED8}"/>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B0CD6CD3-7380-6E02-9C46-9D572BB56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0516F-D250-9667-61C3-FA94B340A1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99446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4A690-7072-84D3-3E6B-D5A63312B2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A9ACB-0B7C-BC89-9C70-C3EA908E52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41BA8-F2B9-18C0-355E-80800B173A60}"/>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162FA515-7AD4-1784-3F55-1B632C19D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C3BA-B888-5BC4-C418-04E05A877A3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03893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636963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555" imgH="554" progId="TCLayout.ActiveDocument.1">
                  <p:embed/>
                </p:oleObj>
              </mc:Choice>
              <mc:Fallback>
                <p:oleObj name="think-cell Slide" r:id="rId3" imgW="555" imgH="554" progId="TCLayout.ActiveDocument.1">
                  <p:embed/>
                  <p:pic>
                    <p:nvPicPr>
                      <p:cNvPr id="2" name="Object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8" name="Text Placeholder 7"/>
          <p:cNvSpPr>
            <a:spLocks noGrp="1"/>
          </p:cNvSpPr>
          <p:nvPr>
            <p:ph type="body" sz="quarter" idx="13"/>
          </p:nvPr>
        </p:nvSpPr>
        <p:spPr>
          <a:xfrm>
            <a:off x="571500" y="1629513"/>
            <a:ext cx="11048999" cy="4590000"/>
          </a:xfrm>
        </p:spPr>
        <p:txBody>
          <a:bodyPr/>
          <a:lstStyle>
            <a:lvl2pPr>
              <a:buClr>
                <a:srgbClr val="5C9A1B"/>
              </a:buClr>
              <a:buFont typeface="Wingdings" pitchFamily="2" charset="2"/>
              <a:buChar char=""/>
              <a:defRPr/>
            </a:lvl2pPr>
            <a:lvl3pPr>
              <a:buClr>
                <a:srgbClr val="000000"/>
              </a:buClr>
              <a:defRPr/>
            </a:lvl3pPr>
            <a:lvl4pPr>
              <a:buClr>
                <a:srgbClr val="000000"/>
              </a:buClr>
              <a:defRPr/>
            </a:lvl4pPr>
            <a:lvl5pPr>
              <a:buClr>
                <a:srgbClr val="0000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6"/>
          <p:cNvSpPr>
            <a:spLocks noGrp="1"/>
          </p:cNvSpPr>
          <p:nvPr>
            <p:ph type="title"/>
          </p:nvPr>
        </p:nvSpPr>
        <p:spPr>
          <a:xfrm>
            <a:off x="571500" y="232661"/>
            <a:ext cx="11049000" cy="830997"/>
          </a:xfrm>
          <a:prstGeom prst="rect">
            <a:avLst/>
          </a:prstGeom>
        </p:spPr>
        <p:txBody>
          <a:bodyPr anchor="t"/>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14328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C5B5-C04B-A3ED-87C1-77B25BB2E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46B01-2953-5A79-7E99-93BA4CC8A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74079-7B22-4CCD-8918-B7F383348DFD}"/>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7BF44A1D-936D-87A6-CE4D-78DC63F7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AC945-F55A-B827-D3D0-1EDCB738DB71}"/>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20735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23FF-D548-D68F-2C14-1E346B555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61F19-E6BE-8BC7-F523-D8FC71B60B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85D0D-069F-D4C5-20F7-D2EA925AF501}"/>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12F6945C-7E52-A824-D49E-715A8D97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C1A3F-A301-29F6-5891-F6297DC4594C}"/>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4491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4D1-4914-896B-F06B-172466027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EB380-6B70-816D-DEE0-D880376CF9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BD9926-ADC4-3E70-8333-159114F3A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CF1B6-62A0-6093-AF45-D7D263DC499B}"/>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6" name="Footer Placeholder 5">
            <a:extLst>
              <a:ext uri="{FF2B5EF4-FFF2-40B4-BE49-F238E27FC236}">
                <a16:creationId xmlns:a16="http://schemas.microsoft.com/office/drawing/2014/main" id="{D8E9ED90-B961-75B5-B429-004DECCB6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2E74D-CB82-EFED-0E48-3EDF008BF979}"/>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70739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5EE5-B609-4F8C-9854-ADAA505FC0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42DB2-3F46-DE2A-E23F-AFD92859E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7F74C-0C7E-F322-2A71-8196C605D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F12798-37CB-651A-87D8-454EF7F91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D1E43D-A1D0-24B5-8914-62CC86E6EA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8BCBE-31F8-DC74-476A-C8E7FC2074F7}"/>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8" name="Footer Placeholder 7">
            <a:extLst>
              <a:ext uri="{FF2B5EF4-FFF2-40B4-BE49-F238E27FC236}">
                <a16:creationId xmlns:a16="http://schemas.microsoft.com/office/drawing/2014/main" id="{36D6AADC-6E93-4ECF-8846-2FF7EDA05B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48AB4-82C6-BAEA-E631-C65DF77645E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419908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990A-74B4-97A2-DB7D-18A58FE67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45C9F-651A-6F9F-3E6B-CCBE781089A0}"/>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4" name="Footer Placeholder 3">
            <a:extLst>
              <a:ext uri="{FF2B5EF4-FFF2-40B4-BE49-F238E27FC236}">
                <a16:creationId xmlns:a16="http://schemas.microsoft.com/office/drawing/2014/main" id="{7A2A5578-036D-F079-BE5D-100E1339C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141FC-89D7-1A6B-DB73-D0EA8BEA1E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6460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CF3DD-288B-708E-5B71-A357A26FE224}"/>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3" name="Footer Placeholder 2">
            <a:extLst>
              <a:ext uri="{FF2B5EF4-FFF2-40B4-BE49-F238E27FC236}">
                <a16:creationId xmlns:a16="http://schemas.microsoft.com/office/drawing/2014/main" id="{CD214DE5-712E-82B2-74A9-A20450800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C70DA-AF8E-0B0D-7A6B-59BF0EE29C7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64839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76AC-1916-81C4-EE46-CA23518A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F32CC-EBCB-4296-F5B1-04C650D3F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737D2-5A3A-F113-8827-D808D68ED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05A9-6034-ED78-10B9-70C85D4BECE9}"/>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6" name="Footer Placeholder 5">
            <a:extLst>
              <a:ext uri="{FF2B5EF4-FFF2-40B4-BE49-F238E27FC236}">
                <a16:creationId xmlns:a16="http://schemas.microsoft.com/office/drawing/2014/main" id="{4731265A-ECCE-019B-A4D3-5889D6857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F5352-FAF3-373F-FA04-02E698E9D55B}"/>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32838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7E3E-D453-B57E-22A9-DE766946D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62C9A9-5D60-1203-6F8C-067EC99D5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1C1CA-17F6-7DE8-B4E3-FA3860236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9D816-C2A6-1AAA-5509-AA7521D8339D}"/>
              </a:ext>
            </a:extLst>
          </p:cNvPr>
          <p:cNvSpPr>
            <a:spLocks noGrp="1"/>
          </p:cNvSpPr>
          <p:nvPr>
            <p:ph type="dt" sz="half" idx="10"/>
          </p:nvPr>
        </p:nvSpPr>
        <p:spPr/>
        <p:txBody>
          <a:bodyPr/>
          <a:lstStyle/>
          <a:p>
            <a:fld id="{7564E3BB-230F-204D-ADDC-A9BDD4108F7C}" type="datetimeFigureOut">
              <a:rPr lang="en-US" smtClean="0"/>
              <a:t>5/30/24</a:t>
            </a:fld>
            <a:endParaRPr lang="en-US"/>
          </a:p>
        </p:txBody>
      </p:sp>
      <p:sp>
        <p:nvSpPr>
          <p:cNvPr id="6" name="Footer Placeholder 5">
            <a:extLst>
              <a:ext uri="{FF2B5EF4-FFF2-40B4-BE49-F238E27FC236}">
                <a16:creationId xmlns:a16="http://schemas.microsoft.com/office/drawing/2014/main" id="{5108B40C-6460-7F9C-2311-D2C0316BF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0BBB8-DAA7-6E09-D56E-D802FDA860B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6800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AF28-A4EA-8E68-F43C-0CC5403B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B9139-936C-D500-AC78-F4E59289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1F2BA-91B8-E6D7-0ED8-80FDCD0B2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64E3BB-230F-204D-ADDC-A9BDD4108F7C}" type="datetimeFigureOut">
              <a:rPr lang="en-US" smtClean="0"/>
              <a:t>5/30/24</a:t>
            </a:fld>
            <a:endParaRPr lang="en-US"/>
          </a:p>
        </p:txBody>
      </p:sp>
      <p:sp>
        <p:nvSpPr>
          <p:cNvPr id="5" name="Footer Placeholder 4">
            <a:extLst>
              <a:ext uri="{FF2B5EF4-FFF2-40B4-BE49-F238E27FC236}">
                <a16:creationId xmlns:a16="http://schemas.microsoft.com/office/drawing/2014/main" id="{096B1FB4-0415-5FF6-4547-341372F8F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540EE8-0E8C-E775-62B8-247B5F3E2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4449E2-BE5A-704F-ACE8-03FCEBA2BE75}" type="slidenum">
              <a:rPr lang="en-US" smtClean="0"/>
              <a:t>‹#›</a:t>
            </a:fld>
            <a:endParaRPr lang="en-US"/>
          </a:p>
        </p:txBody>
      </p:sp>
    </p:spTree>
    <p:extLst>
      <p:ext uri="{BB962C8B-B14F-4D97-AF65-F5344CB8AC3E}">
        <p14:creationId xmlns:p14="http://schemas.microsoft.com/office/powerpoint/2010/main" val="181650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B39F22F-BE22-63A1-CE58-BCC8931375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C342547-35E3-1124-B0C3-E73AC83972FB}"/>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a:lstStyle>
          <a:p>
            <a:r>
              <a:rPr lang="en-US" sz="5600">
                <a:solidFill>
                  <a:schemeClr val="tx1"/>
                </a:solidFill>
              </a:rPr>
              <a:t>ERA: Emergency Response Assist</a:t>
            </a:r>
            <a:endParaRPr lang="en-US" sz="5600" i="1">
              <a:solidFill>
                <a:schemeClr val="tx1"/>
              </a:solidFill>
            </a:endParaRPr>
          </a:p>
        </p:txBody>
      </p:sp>
      <p:sp>
        <p:nvSpPr>
          <p:cNvPr id="8" name="Subtitle 2">
            <a:extLst>
              <a:ext uri="{FF2B5EF4-FFF2-40B4-BE49-F238E27FC236}">
                <a16:creationId xmlns:a16="http://schemas.microsoft.com/office/drawing/2014/main" id="{0D8B3C9F-DF81-2E9A-3730-9D2DE0F14277}"/>
              </a:ext>
            </a:extLst>
          </p:cNvPr>
          <p:cNvSpPr txBox="1">
            <a:spLocks/>
          </p:cNvSpPr>
          <p:nvPr/>
        </p:nvSpPr>
        <p:spPr>
          <a:xfrm>
            <a:off x="638882" y="4631161"/>
            <a:ext cx="3571810" cy="15593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500"/>
              </a:spcAft>
            </a:pPr>
            <a:r>
              <a:rPr lang="en-US" sz="2000" b="1" dirty="0"/>
              <a:t>Weekly Status Report</a:t>
            </a:r>
          </a:p>
          <a:p>
            <a:pPr>
              <a:spcAft>
                <a:spcPts val="500"/>
              </a:spcAft>
            </a:pPr>
            <a:r>
              <a:rPr lang="en-US" sz="2000" b="1" dirty="0"/>
              <a:t>Jatin Madan; Sharvesh Patki; </a:t>
            </a:r>
            <a:br>
              <a:rPr lang="en-US" sz="2000" b="1" dirty="0"/>
            </a:br>
            <a:r>
              <a:rPr lang="en-US" sz="2000" b="1" dirty="0"/>
              <a:t>Isha Ghiria; Vaishnavi Desai</a:t>
            </a:r>
          </a:p>
          <a:p>
            <a:pPr>
              <a:spcAft>
                <a:spcPts val="500"/>
              </a:spcAft>
            </a:pPr>
            <a:r>
              <a:rPr lang="en-US" sz="2000" b="1" dirty="0"/>
              <a:t>May 29, 2024</a:t>
            </a:r>
            <a:endParaRPr lang="en-US" sz="2000" dirty="0"/>
          </a:p>
        </p:txBody>
      </p:sp>
      <p:sp>
        <p:nvSpPr>
          <p:cNvPr id="9" name="sketch line">
            <a:extLst>
              <a:ext uri="{FF2B5EF4-FFF2-40B4-BE49-F238E27FC236}">
                <a16:creationId xmlns:a16="http://schemas.microsoft.com/office/drawing/2014/main" id="{9DCEBD62-B683-D770-8E95-701ECADC5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holding a book&#10;&#10;Description automatically generated">
            <a:extLst>
              <a:ext uri="{FF2B5EF4-FFF2-40B4-BE49-F238E27FC236}">
                <a16:creationId xmlns:a16="http://schemas.microsoft.com/office/drawing/2014/main" id="{DD638046-67F7-86BD-BCB2-D7A149FBF091}"/>
              </a:ext>
            </a:extLst>
          </p:cNvPr>
          <p:cNvPicPr>
            <a:picLocks noChangeAspect="1"/>
          </p:cNvPicPr>
          <p:nvPr/>
        </p:nvPicPr>
        <p:blipFill rotWithShape="1">
          <a:blip r:embed="rId2"/>
          <a:srcRect l="29852" r="13918" b="-2"/>
          <a:stretch/>
        </p:blipFill>
        <p:spPr>
          <a:xfrm>
            <a:off x="5487441" y="640080"/>
            <a:ext cx="5548325" cy="5550408"/>
          </a:xfrm>
          <a:prstGeom prst="rect">
            <a:avLst/>
          </a:prstGeom>
          <a:blipFill dpi="0" rotWithShape="1">
            <a:blip r:embed="rId3"/>
            <a:srcRect/>
            <a:stretch>
              <a:fillRect/>
            </a:stretch>
          </a:blipFill>
        </p:spPr>
      </p:pic>
    </p:spTree>
    <p:extLst>
      <p:ext uri="{BB962C8B-B14F-4D97-AF65-F5344CB8AC3E}">
        <p14:creationId xmlns:p14="http://schemas.microsoft.com/office/powerpoint/2010/main" val="370717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D073B3D6-096F-C347-AE17-39ED50557B0E}"/>
              </a:ext>
            </a:extLst>
          </p:cNvPr>
          <p:cNvPicPr>
            <a:picLocks noChangeAspect="1"/>
          </p:cNvPicPr>
          <p:nvPr/>
        </p:nvPicPr>
        <p:blipFill rotWithShape="1">
          <a:blip r:embed="rId2"/>
          <a:srcRect t="13478"/>
          <a:stretch/>
        </p:blipFill>
        <p:spPr>
          <a:xfrm>
            <a:off x="20" y="1282"/>
            <a:ext cx="12191980" cy="6856718"/>
          </a:xfrm>
          <a:prstGeom prst="rect">
            <a:avLst/>
          </a:prstGeom>
        </p:spPr>
      </p:pic>
    </p:spTree>
    <p:extLst>
      <p:ext uri="{BB962C8B-B14F-4D97-AF65-F5344CB8AC3E}">
        <p14:creationId xmlns:p14="http://schemas.microsoft.com/office/powerpoint/2010/main" val="153397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6E1B4E07-BD83-FB5B-8722-56B89C9CBB26}"/>
              </a:ext>
            </a:extLst>
          </p:cNvPr>
          <p:cNvPicPr>
            <a:picLocks noChangeAspect="1"/>
          </p:cNvPicPr>
          <p:nvPr/>
        </p:nvPicPr>
        <p:blipFill rotWithShape="1">
          <a:blip r:embed="rId2"/>
          <a:srcRect t="13478"/>
          <a:stretch/>
        </p:blipFill>
        <p:spPr>
          <a:xfrm>
            <a:off x="20" y="1282"/>
            <a:ext cx="12191980" cy="6856718"/>
          </a:xfrm>
          <a:prstGeom prst="rect">
            <a:avLst/>
          </a:prstGeom>
        </p:spPr>
      </p:pic>
    </p:spTree>
    <p:extLst>
      <p:ext uri="{BB962C8B-B14F-4D97-AF65-F5344CB8AC3E}">
        <p14:creationId xmlns:p14="http://schemas.microsoft.com/office/powerpoint/2010/main" val="130735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718086-6305-4476-B836-294EC12DE25F}"/>
              </a:ext>
            </a:extLst>
          </p:cNvPr>
          <p:cNvPicPr>
            <a:picLocks noChangeAspect="1"/>
          </p:cNvPicPr>
          <p:nvPr/>
        </p:nvPicPr>
        <p:blipFill rotWithShape="1">
          <a:blip r:embed="rId2">
            <a:alphaModFix amt="50000"/>
          </a:blip>
          <a:srcRect t="9066" b="18818"/>
          <a:stretch/>
        </p:blipFill>
        <p:spPr>
          <a:xfrm>
            <a:off x="20" y="1"/>
            <a:ext cx="12191980" cy="6857999"/>
          </a:xfrm>
          <a:prstGeom prst="rect">
            <a:avLst/>
          </a:prstGeom>
        </p:spPr>
      </p:pic>
      <p:sp>
        <p:nvSpPr>
          <p:cNvPr id="3" name="Title 2">
            <a:extLst>
              <a:ext uri="{FF2B5EF4-FFF2-40B4-BE49-F238E27FC236}">
                <a16:creationId xmlns:a16="http://schemas.microsoft.com/office/drawing/2014/main" id="{8A84EB87-A9EB-78AE-7215-629073BDF74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Telegram Messaging Integration</a:t>
            </a:r>
          </a:p>
        </p:txBody>
      </p:sp>
    </p:spTree>
    <p:extLst>
      <p:ext uri="{BB962C8B-B14F-4D97-AF65-F5344CB8AC3E}">
        <p14:creationId xmlns:p14="http://schemas.microsoft.com/office/powerpoint/2010/main" val="38635084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00738C-9FB7-0EBA-4AEC-003E1B6F176D}"/>
              </a:ext>
            </a:extLst>
          </p:cNvPr>
          <p:cNvPicPr>
            <a:picLocks noChangeAspect="1"/>
          </p:cNvPicPr>
          <p:nvPr/>
        </p:nvPicPr>
        <p:blipFill rotWithShape="1">
          <a:blip r:embed="rId2"/>
          <a:srcRect t="9066" b="18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06E56BB-C8E6-4F70-B8BF-921C4912D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97716"/>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a:extLst>
              <a:ext uri="{FF2B5EF4-FFF2-40B4-BE49-F238E27FC236}">
                <a16:creationId xmlns:a16="http://schemas.microsoft.com/office/drawing/2014/main" id="{99643316-AB20-4DD1-8578-B5D7F033C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61952"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704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98D8EF-2900-AA1E-DEA8-4E17AF3AA4CA}"/>
              </a:ext>
            </a:extLst>
          </p:cNvPr>
          <p:cNvPicPr>
            <a:picLocks noChangeAspect="1"/>
          </p:cNvPicPr>
          <p:nvPr/>
        </p:nvPicPr>
        <p:blipFill rotWithShape="1">
          <a:blip r:embed="rId2">
            <a:alphaModFix amt="50000"/>
          </a:blip>
          <a:srcRect l="6296" r="4370" b="-1"/>
          <a:stretch/>
        </p:blipFill>
        <p:spPr>
          <a:xfrm>
            <a:off x="20" y="1"/>
            <a:ext cx="12191980" cy="6857999"/>
          </a:xfrm>
          <a:prstGeom prst="rect">
            <a:avLst/>
          </a:prstGeom>
        </p:spPr>
      </p:pic>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ERA: Gunshot Detection model Accuracy</a:t>
            </a:r>
          </a:p>
        </p:txBody>
      </p:sp>
    </p:spTree>
    <p:extLst>
      <p:ext uri="{BB962C8B-B14F-4D97-AF65-F5344CB8AC3E}">
        <p14:creationId xmlns:p14="http://schemas.microsoft.com/office/powerpoint/2010/main" val="42126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2300">
                <a:solidFill>
                  <a:schemeClr val="tx1"/>
                </a:solidFill>
              </a:rPr>
              <a:t>ERA: Gunshot Detection model Accuracy</a:t>
            </a:r>
            <a:br>
              <a:rPr lang="en-US" sz="2300">
                <a:solidFill>
                  <a:schemeClr val="tx1"/>
                </a:solidFill>
              </a:rPr>
            </a:br>
            <a:r>
              <a:rPr lang="en-US" sz="2300">
                <a:solidFill>
                  <a:schemeClr val="tx1"/>
                </a:solidFill>
              </a:rPr>
              <a:t>and</a:t>
            </a:r>
            <a:br>
              <a:rPr lang="en-US" sz="2300">
                <a:solidFill>
                  <a:schemeClr val="tx1"/>
                </a:solidFill>
              </a:rPr>
            </a:br>
            <a:r>
              <a:rPr lang="en-US" sz="2300">
                <a:solidFill>
                  <a:schemeClr val="tx1"/>
                </a:solidFill>
              </a:rPr>
              <a:t>Demo</a:t>
            </a:r>
          </a:p>
        </p:txBody>
      </p:sp>
      <p:sp>
        <p:nvSpPr>
          <p:cNvPr id="34" name="Rectangle 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black screen&#10;&#10;Description automatically generated">
            <a:extLst>
              <a:ext uri="{FF2B5EF4-FFF2-40B4-BE49-F238E27FC236}">
                <a16:creationId xmlns:a16="http://schemas.microsoft.com/office/drawing/2014/main" id="{3195C4DA-456B-C368-0BA8-8185661B440F}"/>
              </a:ext>
            </a:extLst>
          </p:cNvPr>
          <p:cNvPicPr>
            <a:picLocks noChangeAspect="1"/>
          </p:cNvPicPr>
          <p:nvPr/>
        </p:nvPicPr>
        <p:blipFill>
          <a:blip r:embed="rId2"/>
          <a:stretch>
            <a:fillRect/>
          </a:stretch>
        </p:blipFill>
        <p:spPr>
          <a:xfrm>
            <a:off x="1345729" y="2091095"/>
            <a:ext cx="3838193" cy="420624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02F183B-1D21-D6F7-78CD-E14AAA16713F}"/>
              </a:ext>
            </a:extLst>
          </p:cNvPr>
          <p:cNvPicPr>
            <a:picLocks noChangeAspect="1"/>
          </p:cNvPicPr>
          <p:nvPr/>
        </p:nvPicPr>
        <p:blipFill>
          <a:blip r:embed="rId3"/>
          <a:stretch>
            <a:fillRect/>
          </a:stretch>
        </p:blipFill>
        <p:spPr>
          <a:xfrm>
            <a:off x="6211408" y="2342479"/>
            <a:ext cx="5431536" cy="3693444"/>
          </a:xfrm>
          <a:prstGeom prst="rect">
            <a:avLst/>
          </a:prstGeom>
        </p:spPr>
      </p:pic>
    </p:spTree>
    <p:extLst>
      <p:ext uri="{BB962C8B-B14F-4D97-AF65-F5344CB8AC3E}">
        <p14:creationId xmlns:p14="http://schemas.microsoft.com/office/powerpoint/2010/main" val="182649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CE9F76-AAD5-6E23-5D41-1C2AC8933E7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Questions?</a:t>
            </a: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Questions">
            <a:extLst>
              <a:ext uri="{FF2B5EF4-FFF2-40B4-BE49-F238E27FC236}">
                <a16:creationId xmlns:a16="http://schemas.microsoft.com/office/drawing/2014/main" id="{0F99DC3E-6430-5CB5-95E7-2253032D9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4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p:txBody>
          <a:bodyPr/>
          <a:lstStyle/>
          <a:p>
            <a:r>
              <a:rPr lang="en-US" dirty="0"/>
              <a:t>Architecture Diagram</a:t>
            </a:r>
          </a:p>
        </p:txBody>
      </p:sp>
      <p:pic>
        <p:nvPicPr>
          <p:cNvPr id="7" name="Picture 6" descr="A diagram of a computer system&#10;&#10;Description automatically generated">
            <a:extLst>
              <a:ext uri="{FF2B5EF4-FFF2-40B4-BE49-F238E27FC236}">
                <a16:creationId xmlns:a16="http://schemas.microsoft.com/office/drawing/2014/main" id="{59FD73B6-9847-264F-FAED-80566505195E}"/>
              </a:ext>
            </a:extLst>
          </p:cNvPr>
          <p:cNvPicPr>
            <a:picLocks noChangeAspect="1"/>
          </p:cNvPicPr>
          <p:nvPr/>
        </p:nvPicPr>
        <p:blipFill>
          <a:blip r:embed="rId2"/>
          <a:stretch>
            <a:fillRect/>
          </a:stretch>
        </p:blipFill>
        <p:spPr>
          <a:xfrm>
            <a:off x="571500" y="1202439"/>
            <a:ext cx="4737100" cy="5422900"/>
          </a:xfrm>
          <a:prstGeom prst="rect">
            <a:avLst/>
          </a:prstGeom>
        </p:spPr>
      </p:pic>
      <p:pic>
        <p:nvPicPr>
          <p:cNvPr id="8" name="Picture 7">
            <a:extLst>
              <a:ext uri="{FF2B5EF4-FFF2-40B4-BE49-F238E27FC236}">
                <a16:creationId xmlns:a16="http://schemas.microsoft.com/office/drawing/2014/main" id="{73A0E4B5-FE4B-1373-D67E-213CE9F04F6E}"/>
              </a:ext>
            </a:extLst>
          </p:cNvPr>
          <p:cNvPicPr>
            <a:picLocks noChangeAspect="1"/>
          </p:cNvPicPr>
          <p:nvPr/>
        </p:nvPicPr>
        <p:blipFill>
          <a:blip r:embed="rId3"/>
          <a:stretch>
            <a:fillRect/>
          </a:stretch>
        </p:blipFill>
        <p:spPr>
          <a:xfrm>
            <a:off x="5640757" y="1190815"/>
            <a:ext cx="5979743" cy="4358728"/>
          </a:xfrm>
          <a:prstGeom prst="rect">
            <a:avLst/>
          </a:prstGeom>
        </p:spPr>
      </p:pic>
      <p:sp>
        <p:nvSpPr>
          <p:cNvPr id="9" name="TextBox 8">
            <a:extLst>
              <a:ext uri="{FF2B5EF4-FFF2-40B4-BE49-F238E27FC236}">
                <a16:creationId xmlns:a16="http://schemas.microsoft.com/office/drawing/2014/main" id="{95141955-57D8-6125-5FE9-EE2D2222A814}"/>
              </a:ext>
            </a:extLst>
          </p:cNvPr>
          <p:cNvSpPr txBox="1"/>
          <p:nvPr/>
        </p:nvSpPr>
        <p:spPr>
          <a:xfrm>
            <a:off x="7578671" y="5492034"/>
            <a:ext cx="2413033" cy="369332"/>
          </a:xfrm>
          <a:prstGeom prst="rect">
            <a:avLst/>
          </a:prstGeom>
          <a:noFill/>
        </p:spPr>
        <p:txBody>
          <a:bodyPr wrap="none" rtlCol="0">
            <a:spAutoFit/>
          </a:bodyPr>
          <a:lstStyle/>
          <a:p>
            <a:r>
              <a:rPr lang="en-US" dirty="0"/>
              <a:t>Network Logs Analysis</a:t>
            </a:r>
          </a:p>
        </p:txBody>
      </p:sp>
    </p:spTree>
    <p:extLst>
      <p:ext uri="{BB962C8B-B14F-4D97-AF65-F5344CB8AC3E}">
        <p14:creationId xmlns:p14="http://schemas.microsoft.com/office/powerpoint/2010/main" val="376133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75EB7-B80B-3093-F2C1-3C64572CE983}"/>
              </a:ext>
            </a:extLst>
          </p:cNvPr>
          <p:cNvSpPr>
            <a:spLocks noGrp="1"/>
          </p:cNvSpPr>
          <p:nvPr>
            <p:ph type="title"/>
          </p:nvPr>
        </p:nvSpPr>
        <p:spPr/>
        <p:txBody>
          <a:bodyPr/>
          <a:lstStyle/>
          <a:p>
            <a:r>
              <a:rPr lang="en-US" dirty="0"/>
              <a:t>Meet the ERA Team</a:t>
            </a:r>
          </a:p>
        </p:txBody>
      </p:sp>
      <p:graphicFrame>
        <p:nvGraphicFramePr>
          <p:cNvPr id="4" name="Diagram 3">
            <a:extLst>
              <a:ext uri="{FF2B5EF4-FFF2-40B4-BE49-F238E27FC236}">
                <a16:creationId xmlns:a16="http://schemas.microsoft.com/office/drawing/2014/main" id="{5EE9A186-BDF2-168A-ACE2-BA693CA9CC47}"/>
              </a:ext>
            </a:extLst>
          </p:cNvPr>
          <p:cNvGraphicFramePr/>
          <p:nvPr/>
        </p:nvGraphicFramePr>
        <p:xfrm>
          <a:off x="2032000" y="105113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861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93A03-4764-6593-05F3-3722BC30BF13}"/>
              </a:ext>
            </a:extLst>
          </p:cNvPr>
          <p:cNvSpPr>
            <a:spLocks noGrp="1"/>
          </p:cNvSpPr>
          <p:nvPr>
            <p:ph type="title"/>
          </p:nvPr>
        </p:nvSpPr>
        <p:spPr>
          <a:xfrm>
            <a:off x="838199" y="978408"/>
            <a:ext cx="4056530" cy="1106424"/>
          </a:xfrm>
        </p:spPr>
        <p:txBody>
          <a:bodyPr vert="horz" lIns="91440" tIns="45720" rIns="91440" bIns="45720" rtlCol="0" anchor="ctr">
            <a:normAutofit/>
          </a:bodyPr>
          <a:lstStyle/>
          <a:p>
            <a:r>
              <a:rPr lang="en-US" sz="2800">
                <a:solidFill>
                  <a:schemeClr val="tx1"/>
                </a:solidFill>
              </a:rPr>
              <a:t>Current Problems in Campus Safety</a:t>
            </a:r>
          </a:p>
        </p:txBody>
      </p:sp>
      <p:sp>
        <p:nvSpPr>
          <p:cNvPr id="2" name="Text Placeholder 1">
            <a:extLst>
              <a:ext uri="{FF2B5EF4-FFF2-40B4-BE49-F238E27FC236}">
                <a16:creationId xmlns:a16="http://schemas.microsoft.com/office/drawing/2014/main" id="{D673F45B-42C9-59BE-01B5-273AFD5512E8}"/>
              </a:ext>
            </a:extLst>
          </p:cNvPr>
          <p:cNvSpPr>
            <a:spLocks noGrp="1"/>
          </p:cNvSpPr>
          <p:nvPr>
            <p:ph type="body" sz="quarter" idx="13"/>
          </p:nvPr>
        </p:nvSpPr>
        <p:spPr>
          <a:xfrm>
            <a:off x="473584" y="2267712"/>
            <a:ext cx="4863404" cy="3861832"/>
          </a:xfrm>
        </p:spPr>
        <p:txBody>
          <a:bodyPr vert="horz" lIns="91440" tIns="45720" rIns="91440" bIns="45720" rtlCol="0">
            <a:normAutofit fontScale="62500" lnSpcReduction="20000"/>
          </a:bodyPr>
          <a:lstStyle/>
          <a:p>
            <a:r>
              <a:rPr lang="en-US" sz="1600"/>
              <a:t>Inadequate Real-Time Response:</a:t>
            </a:r>
          </a:p>
          <a:p>
            <a:pPr lvl="1"/>
            <a:r>
              <a:rPr lang="en-US" sz="1600"/>
              <a:t>Issue: Existing systems often have significant delays in detecting and responding to emergencies, reducing their effectiveness.</a:t>
            </a:r>
          </a:p>
          <a:p>
            <a:pPr lvl="1"/>
            <a:r>
              <a:rPr lang="en-US" sz="1600"/>
              <a:t>Impact: Delays can result in increased risk to safety and security, potentially leading to harm before help arrives.</a:t>
            </a:r>
          </a:p>
          <a:p>
            <a:r>
              <a:rPr lang="en-US" sz="1600"/>
              <a:t>Limited Threat Detection Capabilities:</a:t>
            </a:r>
          </a:p>
          <a:p>
            <a:pPr lvl="1"/>
            <a:r>
              <a:rPr lang="en-US" sz="1600"/>
              <a:t>Issue: Many systems only react to threats they are specifically programmed to detect, such as unauthorized entry, without the ability to localize sounds or movements related to other types of emergencies like shootings.</a:t>
            </a:r>
          </a:p>
          <a:p>
            <a:pPr lvl="1"/>
            <a:r>
              <a:rPr lang="en-US" sz="1600"/>
              <a:t>Impact: This limitation restricts the system's ability to effectively manage diverse and dynamic emergency situations, leaving gaps in campus security.</a:t>
            </a:r>
          </a:p>
          <a:p>
            <a:r>
              <a:rPr lang="en-US" sz="1600"/>
              <a:t>Inefficient Evacuation Support:</a:t>
            </a:r>
          </a:p>
          <a:p>
            <a:pPr lvl="1"/>
            <a:r>
              <a:rPr lang="en-US" sz="1600"/>
              <a:t>Issue: Lack of integration between emergency alerts and actionable evacuation instructions can lead to chaos and confusion during evacuations.</a:t>
            </a:r>
          </a:p>
          <a:p>
            <a:pPr lvl="1"/>
            <a:r>
              <a:rPr lang="en-US" sz="1600"/>
              <a:t>Impact: Without clear and dynamic guidance, individuals may not find the safest exit routes, potentially leading to bottlenecks and increased risk during evacuations.</a:t>
            </a:r>
          </a:p>
          <a:p>
            <a:r>
              <a:rPr lang="en-US" sz="1600"/>
              <a:t>Scalability and Flexibility Issues:</a:t>
            </a:r>
          </a:p>
          <a:p>
            <a:pPr lvl="1"/>
            <a:r>
              <a:rPr lang="en-US" sz="1600"/>
              <a:t>Issue: Many systems are not designed to scale or adapt with growing campus environments or evolving technology landscapes.</a:t>
            </a:r>
          </a:p>
          <a:p>
            <a:pPr lvl="1"/>
            <a:r>
              <a:rPr lang="en-US" sz="1600"/>
              <a:t>Impact: The inability to scale or adapt can make systems obsolete more quickly and hinder their effectiveness as campus layouts and populations change.</a:t>
            </a:r>
            <a:endParaRPr lang="en-US" sz="1600" dirty="0"/>
          </a:p>
        </p:txBody>
      </p:sp>
      <p:pic>
        <p:nvPicPr>
          <p:cNvPr id="7" name="Picture 6" descr="A graph of injuries on school grounds&#10;&#10;Description automatically generated">
            <a:extLst>
              <a:ext uri="{FF2B5EF4-FFF2-40B4-BE49-F238E27FC236}">
                <a16:creationId xmlns:a16="http://schemas.microsoft.com/office/drawing/2014/main" id="{094C2591-FF09-3171-AB17-8ECF237D7313}"/>
              </a:ext>
            </a:extLst>
          </p:cNvPr>
          <p:cNvPicPr>
            <a:picLocks noChangeAspect="1"/>
          </p:cNvPicPr>
          <p:nvPr/>
        </p:nvPicPr>
        <p:blipFill>
          <a:blip r:embed="rId3"/>
          <a:stretch>
            <a:fillRect/>
          </a:stretch>
        </p:blipFill>
        <p:spPr>
          <a:xfrm>
            <a:off x="5846705" y="601286"/>
            <a:ext cx="2873668" cy="2270197"/>
          </a:xfrm>
          <a:prstGeom prst="rect">
            <a:avLst/>
          </a:prstGeom>
        </p:spPr>
      </p:pic>
      <p:pic>
        <p:nvPicPr>
          <p:cNvPr id="9" name="Picture 8" descr="A graph of statistics on a white background&#10;&#10;Description automatically generated with medium confidence">
            <a:extLst>
              <a:ext uri="{FF2B5EF4-FFF2-40B4-BE49-F238E27FC236}">
                <a16:creationId xmlns:a16="http://schemas.microsoft.com/office/drawing/2014/main" id="{B4B6744B-1F76-C7E6-1EBE-72F6F9BD33EA}"/>
              </a:ext>
            </a:extLst>
          </p:cNvPr>
          <p:cNvPicPr>
            <a:picLocks noChangeAspect="1"/>
          </p:cNvPicPr>
          <p:nvPr/>
        </p:nvPicPr>
        <p:blipFill>
          <a:blip r:embed="rId4"/>
          <a:stretch>
            <a:fillRect/>
          </a:stretch>
        </p:blipFill>
        <p:spPr>
          <a:xfrm>
            <a:off x="8962365" y="599327"/>
            <a:ext cx="2873668" cy="2270197"/>
          </a:xfrm>
          <a:prstGeom prst="rect">
            <a:avLst/>
          </a:prstGeom>
        </p:spPr>
      </p:pic>
      <p:pic>
        <p:nvPicPr>
          <p:cNvPr id="5" name="Picture 4" descr="A graph of a pie chart&#10;&#10;Description automatically generated with medium confidence">
            <a:extLst>
              <a:ext uri="{FF2B5EF4-FFF2-40B4-BE49-F238E27FC236}">
                <a16:creationId xmlns:a16="http://schemas.microsoft.com/office/drawing/2014/main" id="{2B3E4866-D0ED-1036-9DA9-0E58848D1CFD}"/>
              </a:ext>
            </a:extLst>
          </p:cNvPr>
          <p:cNvPicPr>
            <a:picLocks noChangeAspect="1"/>
          </p:cNvPicPr>
          <p:nvPr/>
        </p:nvPicPr>
        <p:blipFill>
          <a:blip r:embed="rId5"/>
          <a:stretch>
            <a:fillRect/>
          </a:stretch>
        </p:blipFill>
        <p:spPr>
          <a:xfrm>
            <a:off x="5846705" y="3567502"/>
            <a:ext cx="5989328" cy="2141185"/>
          </a:xfrm>
          <a:prstGeom prst="rect">
            <a:avLst/>
          </a:prstGeom>
        </p:spPr>
      </p:pic>
    </p:spTree>
    <p:extLst>
      <p:ext uri="{BB962C8B-B14F-4D97-AF65-F5344CB8AC3E}">
        <p14:creationId xmlns:p14="http://schemas.microsoft.com/office/powerpoint/2010/main" val="2450808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Objectives of ERA</a:t>
            </a:r>
          </a:p>
        </p:txBody>
      </p:sp>
      <p:sp>
        <p:nvSpPr>
          <p:cNvPr id="20" name="Rectangle 19">
            <a:extLst>
              <a:ext uri="{FF2B5EF4-FFF2-40B4-BE49-F238E27FC236}">
                <a16:creationId xmlns:a16="http://schemas.microsoft.com/office/drawing/2014/main" id="{77C67280-DE73-468F-A80E-D9A4C4AB32F3}"/>
              </a:ext>
            </a:extLst>
          </p:cNvPr>
          <p:cNvSpPr/>
          <p:nvPr/>
        </p:nvSpPr>
        <p:spPr>
          <a:xfrm>
            <a:off x="1102354" y="2078601"/>
            <a:ext cx="2743201" cy="3077766"/>
          </a:xfrm>
          <a:prstGeom prst="rect">
            <a:avLst/>
          </a:prstGeom>
        </p:spPr>
        <p:txBody>
          <a:bodyPr wrap="square" lIns="0" tIns="0" rIns="0" bIns="0">
            <a:spAutoFit/>
          </a:bodyPr>
          <a:lstStyle/>
          <a:p>
            <a:pPr>
              <a:lnSpc>
                <a:spcPts val="1880"/>
              </a:lnSpc>
              <a:spcAft>
                <a:spcPts val="600"/>
              </a:spcAft>
              <a:defRPr/>
            </a:pPr>
            <a:r>
              <a:rPr lang="en-US" sz="1600" dirty="0"/>
              <a:t>We have a desire to create a system that can assist people in case of emergencies by locating them and providing the safest exit routes to the affected.</a:t>
            </a:r>
          </a:p>
          <a:p>
            <a:pPr>
              <a:lnSpc>
                <a:spcPts val="1880"/>
              </a:lnSpc>
              <a:spcAft>
                <a:spcPts val="600"/>
              </a:spcAft>
              <a:defRPr/>
            </a:pPr>
            <a:endParaRPr lang="en-US" sz="1600" dirty="0"/>
          </a:p>
          <a:p>
            <a:pPr>
              <a:lnSpc>
                <a:spcPts val="1880"/>
              </a:lnSpc>
              <a:spcAft>
                <a:spcPts val="600"/>
              </a:spcAft>
              <a:defRPr/>
            </a:pPr>
            <a:r>
              <a:rPr lang="en-US" sz="1600" dirty="0"/>
              <a:t>To move toward achieving these goals, we need to build advanced machine learning and triangulation algorithms to assist the people</a:t>
            </a:r>
          </a:p>
        </p:txBody>
      </p:sp>
      <p:sp>
        <p:nvSpPr>
          <p:cNvPr id="25" name="Rectangle 24">
            <a:extLst>
              <a:ext uri="{FF2B5EF4-FFF2-40B4-BE49-F238E27FC236}">
                <a16:creationId xmlns:a16="http://schemas.microsoft.com/office/drawing/2014/main" id="{9B4A4744-68BF-4196-A7BA-FAE3C4EC09F0}"/>
              </a:ext>
            </a:extLst>
          </p:cNvPr>
          <p:cNvSpPr/>
          <p:nvPr/>
        </p:nvSpPr>
        <p:spPr>
          <a:xfrm>
            <a:off x="4530893" y="1255604"/>
            <a:ext cx="1756956" cy="369332"/>
          </a:xfrm>
          <a:prstGeom prst="rect">
            <a:avLst/>
          </a:prstGeom>
        </p:spPr>
        <p:txBody>
          <a:bodyPr wrap="none">
            <a:spAutoFit/>
          </a:bodyPr>
          <a:lstStyle/>
          <a:p>
            <a:pPr>
              <a:spcBef>
                <a:spcPts val="1200"/>
              </a:spcBef>
            </a:pPr>
            <a:r>
              <a:rPr lang="en-US" b="1" dirty="0"/>
              <a:t>Key Objectives</a:t>
            </a:r>
          </a:p>
        </p:txBody>
      </p:sp>
      <p:cxnSp>
        <p:nvCxnSpPr>
          <p:cNvPr id="26" name="Straight Connector 25">
            <a:extLst>
              <a:ext uri="{FF2B5EF4-FFF2-40B4-BE49-F238E27FC236}">
                <a16:creationId xmlns:a16="http://schemas.microsoft.com/office/drawing/2014/main" id="{990B4E61-38E0-444A-ADF7-45025C3F47F2}"/>
              </a:ext>
            </a:extLst>
          </p:cNvPr>
          <p:cNvCxnSpPr>
            <a:cxnSpLocks/>
          </p:cNvCxnSpPr>
          <p:nvPr/>
        </p:nvCxnSpPr>
        <p:spPr>
          <a:xfrm>
            <a:off x="4320540" y="1304460"/>
            <a:ext cx="0" cy="509633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9E421-236A-4438-A1E9-B424204A2AD6}"/>
              </a:ext>
            </a:extLst>
          </p:cNvPr>
          <p:cNvSpPr txBox="1"/>
          <p:nvPr/>
        </p:nvSpPr>
        <p:spPr>
          <a:xfrm>
            <a:off x="4342600" y="1816991"/>
            <a:ext cx="762000" cy="523220"/>
          </a:xfrm>
          <a:prstGeom prst="rect">
            <a:avLst/>
          </a:prstGeom>
          <a:noFill/>
        </p:spPr>
        <p:txBody>
          <a:bodyPr wrap="square" rtlCol="0">
            <a:spAutoFit/>
          </a:bodyPr>
          <a:lstStyle/>
          <a:p>
            <a:pPr algn="ctr"/>
            <a:r>
              <a:rPr lang="en-US" sz="2800" dirty="0">
                <a:solidFill>
                  <a:schemeClr val="tx2">
                    <a:lumMod val="90000"/>
                    <a:lumOff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0" name="TextBox 29">
            <a:extLst>
              <a:ext uri="{FF2B5EF4-FFF2-40B4-BE49-F238E27FC236}">
                <a16:creationId xmlns:a16="http://schemas.microsoft.com/office/drawing/2014/main" id="{89E3BFC6-381C-4046-8A16-5ED7E1A3F41B}"/>
              </a:ext>
            </a:extLst>
          </p:cNvPr>
          <p:cNvSpPr txBox="1"/>
          <p:nvPr/>
        </p:nvSpPr>
        <p:spPr>
          <a:xfrm>
            <a:off x="4320540" y="2956600"/>
            <a:ext cx="762000" cy="523220"/>
          </a:xfrm>
          <a:prstGeom prst="rect">
            <a:avLst/>
          </a:prstGeom>
          <a:noFill/>
        </p:spPr>
        <p:txBody>
          <a:bodyPr wrap="square" rtlCol="0">
            <a:spAutoFit/>
          </a:bodyPr>
          <a:lstStyle/>
          <a:p>
            <a:pPr algn="ctr"/>
            <a:r>
              <a:rPr lang="en-US" sz="2800" dirty="0">
                <a:solidFill>
                  <a:schemeClr val="tx2">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1" name="Rectangle 30">
            <a:extLst>
              <a:ext uri="{FF2B5EF4-FFF2-40B4-BE49-F238E27FC236}">
                <a16:creationId xmlns:a16="http://schemas.microsoft.com/office/drawing/2014/main" id="{05DED6CF-D3F4-40FE-8DAE-554A89AC968C}"/>
              </a:ext>
            </a:extLst>
          </p:cNvPr>
          <p:cNvSpPr/>
          <p:nvPr/>
        </p:nvSpPr>
        <p:spPr>
          <a:xfrm>
            <a:off x="4994752" y="1839763"/>
            <a:ext cx="6492240" cy="1077218"/>
          </a:xfrm>
          <a:prstGeom prst="rect">
            <a:avLst/>
          </a:prstGeom>
        </p:spPr>
        <p:txBody>
          <a:bodyPr wrap="square">
            <a:spAutoFit/>
          </a:bodyPr>
          <a:lstStyle/>
          <a:p>
            <a:r>
              <a:rPr lang="en-US" sz="1600" b="1" dirty="0">
                <a:latin typeface="FS Humana" charset="0"/>
                <a:ea typeface="FS Humana" charset="0"/>
                <a:cs typeface="FS Humana" charset="0"/>
              </a:rPr>
              <a:t>Gunshot Detection and Localization:</a:t>
            </a:r>
            <a:r>
              <a:rPr lang="en-US" sz="1600" dirty="0">
                <a:latin typeface="FS Humana" charset="0"/>
                <a:ea typeface="FS Humana" charset="0"/>
                <a:cs typeface="FS Humana" charset="0"/>
              </a:rPr>
              <a:t> The emergency response system will incorporate gunshot detection and localization capabilities. This feature enhances the system's ability to swiftly identify and respond to active shooter incidents, further bolstering campus security and safety measures.</a:t>
            </a:r>
          </a:p>
        </p:txBody>
      </p:sp>
      <p:sp>
        <p:nvSpPr>
          <p:cNvPr id="32" name="Rectangle 31">
            <a:extLst>
              <a:ext uri="{FF2B5EF4-FFF2-40B4-BE49-F238E27FC236}">
                <a16:creationId xmlns:a16="http://schemas.microsoft.com/office/drawing/2014/main" id="{4BFA2EFC-B4D8-4AD7-B4A5-4D3411F9D719}"/>
              </a:ext>
            </a:extLst>
          </p:cNvPr>
          <p:cNvSpPr/>
          <p:nvPr/>
        </p:nvSpPr>
        <p:spPr>
          <a:xfrm>
            <a:off x="4994752" y="2953260"/>
            <a:ext cx="6492240" cy="1569660"/>
          </a:xfrm>
          <a:prstGeom prst="rect">
            <a:avLst/>
          </a:prstGeom>
        </p:spPr>
        <p:txBody>
          <a:bodyPr wrap="square">
            <a:spAutoFit/>
          </a:bodyPr>
          <a:lstStyle/>
          <a:p>
            <a:r>
              <a:rPr lang="en-US" sz="1600" b="1" dirty="0"/>
              <a:t>Real-Time Tracking Algorithms: </a:t>
            </a:r>
            <a:r>
              <a:rPr lang="en-US" sz="1600" dirty="0"/>
              <a:t>In conjunction with the existing features, the emergency response system will incorporate</a:t>
            </a:r>
          </a:p>
          <a:p>
            <a:r>
              <a:rPr lang="en-US" sz="1600" dirty="0"/>
              <a:t>real-time network tracking algorithms linked with network access points across the university campus. This feature enhances the system's ability to monitor and track the movement of individuals during emergencies, facilitating targeted assistance and evacuation procedures.</a:t>
            </a:r>
            <a:endParaRPr lang="en-US" sz="1600" dirty="0">
              <a:latin typeface="FS Humana" charset="0"/>
              <a:ea typeface="FS Humana" charset="0"/>
              <a:cs typeface="FS Humana" charset="0"/>
            </a:endParaRPr>
          </a:p>
        </p:txBody>
      </p:sp>
      <p:sp>
        <p:nvSpPr>
          <p:cNvPr id="33" name="TextBox 32">
            <a:extLst>
              <a:ext uri="{FF2B5EF4-FFF2-40B4-BE49-F238E27FC236}">
                <a16:creationId xmlns:a16="http://schemas.microsoft.com/office/drawing/2014/main" id="{9F774C1D-BA93-41CB-9E7F-51DF9240BD0F}"/>
              </a:ext>
            </a:extLst>
          </p:cNvPr>
          <p:cNvSpPr txBox="1"/>
          <p:nvPr/>
        </p:nvSpPr>
        <p:spPr>
          <a:xfrm>
            <a:off x="4342600" y="4561446"/>
            <a:ext cx="762000" cy="523220"/>
          </a:xfrm>
          <a:prstGeom prst="rect">
            <a:avLst/>
          </a:prstGeom>
          <a:noFill/>
        </p:spPr>
        <p:txBody>
          <a:bodyPr wrap="square" rtlCol="0">
            <a:spAutoFit/>
          </a:bodyPr>
          <a:lstStyle/>
          <a:p>
            <a:pPr algn="ctr"/>
            <a:r>
              <a:rPr lang="en-US" sz="2800" dirty="0">
                <a:solidFill>
                  <a:schemeClr val="tx2">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5" name="Rectangle 34">
            <a:extLst>
              <a:ext uri="{FF2B5EF4-FFF2-40B4-BE49-F238E27FC236}">
                <a16:creationId xmlns:a16="http://schemas.microsoft.com/office/drawing/2014/main" id="{C343745B-F9E4-4902-B141-8240E630FD4F}"/>
              </a:ext>
            </a:extLst>
          </p:cNvPr>
          <p:cNvSpPr/>
          <p:nvPr/>
        </p:nvSpPr>
        <p:spPr>
          <a:xfrm>
            <a:off x="4994752" y="4575460"/>
            <a:ext cx="6492240" cy="1569660"/>
          </a:xfrm>
          <a:prstGeom prst="rect">
            <a:avLst/>
          </a:prstGeom>
        </p:spPr>
        <p:txBody>
          <a:bodyPr wrap="square">
            <a:spAutoFit/>
          </a:bodyPr>
          <a:lstStyle/>
          <a:p>
            <a:r>
              <a:rPr lang="en-US" sz="1600" b="1" dirty="0">
                <a:latin typeface="FS Humana" charset="0"/>
                <a:ea typeface="FS Humana" charset="0"/>
                <a:cs typeface="FS Humana" charset="0"/>
              </a:rPr>
              <a:t>Planning Escape Routes: </a:t>
            </a:r>
            <a:r>
              <a:rPr lang="en-US" sz="1600" dirty="0">
                <a:latin typeface="FS Humana" charset="0"/>
                <a:ea typeface="FS Humana" charset="0"/>
                <a:cs typeface="FS Humana" charset="0"/>
              </a:rPr>
              <a:t>In addition to advanced threat detection and real-time tracking capabilities, the emergency response system will integrate a feature for planning escape routes using the provided floor plans of university buildings and facilities. This feature will enhance the system's ability to guide individuals to safety during emergencies such as active shooter incidents, fires, or natural disasters.</a:t>
            </a:r>
          </a:p>
        </p:txBody>
      </p:sp>
    </p:spTree>
    <p:extLst>
      <p:ext uri="{BB962C8B-B14F-4D97-AF65-F5344CB8AC3E}">
        <p14:creationId xmlns:p14="http://schemas.microsoft.com/office/powerpoint/2010/main" val="52916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1703-9273-A66F-5897-70DFBFC260F9}"/>
              </a:ext>
            </a:extLst>
          </p:cNvPr>
          <p:cNvSpPr>
            <a:spLocks noGrp="1"/>
          </p:cNvSpPr>
          <p:nvPr>
            <p:ph type="title"/>
          </p:nvPr>
        </p:nvSpPr>
        <p:spPr>
          <a:xfrm>
            <a:off x="571500" y="367571"/>
            <a:ext cx="11049000" cy="830997"/>
          </a:xfrm>
        </p:spPr>
        <p:txBody>
          <a:bodyPr/>
          <a:lstStyle/>
          <a:p>
            <a:r>
              <a:rPr lang="en-US" dirty="0"/>
              <a:t>ERA – A Modular Approach</a:t>
            </a:r>
          </a:p>
        </p:txBody>
      </p:sp>
      <p:cxnSp>
        <p:nvCxnSpPr>
          <p:cNvPr id="5" name="Straight Connector 4">
            <a:extLst>
              <a:ext uri="{FF2B5EF4-FFF2-40B4-BE49-F238E27FC236}">
                <a16:creationId xmlns:a16="http://schemas.microsoft.com/office/drawing/2014/main" id="{28DFB252-055A-DDD5-2BAC-AD4BE93FF109}"/>
              </a:ext>
            </a:extLst>
          </p:cNvPr>
          <p:cNvCxnSpPr>
            <a:cxnSpLocks/>
            <a:stCxn id="6" idx="6"/>
          </p:cNvCxnSpPr>
          <p:nvPr/>
        </p:nvCxnSpPr>
        <p:spPr>
          <a:xfrm>
            <a:off x="746700" y="1831315"/>
            <a:ext cx="9173" cy="4512108"/>
          </a:xfrm>
          <a:prstGeom prst="line">
            <a:avLst/>
          </a:prstGeom>
          <a:noFill/>
          <a:ln w="12700" cap="flat" cmpd="sng" algn="ctr">
            <a:solidFill>
              <a:schemeClr val="bg1">
                <a:lumMod val="75000"/>
              </a:schemeClr>
            </a:solidFill>
            <a:prstDash val="solid"/>
          </a:ln>
          <a:effectLst/>
        </p:spPr>
      </p:cxnSp>
      <p:sp>
        <p:nvSpPr>
          <p:cNvPr id="6" name="Oval 5">
            <a:extLst>
              <a:ext uri="{FF2B5EF4-FFF2-40B4-BE49-F238E27FC236}">
                <a16:creationId xmlns:a16="http://schemas.microsoft.com/office/drawing/2014/main" id="{34329982-FFE2-D06D-3132-B68E942D693C}"/>
              </a:ext>
            </a:extLst>
          </p:cNvPr>
          <p:cNvSpPr/>
          <p:nvPr/>
        </p:nvSpPr>
        <p:spPr bwMode="gray">
          <a:xfrm rot="5400000">
            <a:off x="700980" y="1739875"/>
            <a:ext cx="91440" cy="91440"/>
          </a:xfrm>
          <a:prstGeom prst="ellips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7" name="Group 6">
            <a:extLst>
              <a:ext uri="{FF2B5EF4-FFF2-40B4-BE49-F238E27FC236}">
                <a16:creationId xmlns:a16="http://schemas.microsoft.com/office/drawing/2014/main" id="{6B7CC906-7F93-3FD5-5269-DEA56B8A57EF}"/>
              </a:ext>
            </a:extLst>
          </p:cNvPr>
          <p:cNvGrpSpPr/>
          <p:nvPr/>
        </p:nvGrpSpPr>
        <p:grpSpPr>
          <a:xfrm>
            <a:off x="1257185" y="4958645"/>
            <a:ext cx="457200" cy="457200"/>
            <a:chOff x="1436597" y="5326875"/>
            <a:chExt cx="457200" cy="457200"/>
          </a:xfrm>
        </p:grpSpPr>
        <p:sp>
          <p:nvSpPr>
            <p:cNvPr id="8" name="Oval 7">
              <a:extLst>
                <a:ext uri="{FF2B5EF4-FFF2-40B4-BE49-F238E27FC236}">
                  <a16:creationId xmlns:a16="http://schemas.microsoft.com/office/drawing/2014/main" id="{D94EDA25-F6F6-E465-36BA-F99AE85E6F69}"/>
                </a:ext>
              </a:extLst>
            </p:cNvPr>
            <p:cNvSpPr/>
            <p:nvPr/>
          </p:nvSpPr>
          <p:spPr bwMode="gray">
            <a:xfrm rot="5400000" flipV="1">
              <a:off x="1436597" y="5326875"/>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9" name="Group 186">
              <a:extLst>
                <a:ext uri="{FF2B5EF4-FFF2-40B4-BE49-F238E27FC236}">
                  <a16:creationId xmlns:a16="http://schemas.microsoft.com/office/drawing/2014/main" id="{80741FAC-2739-3EC5-4784-912BBA31E6F8}"/>
                </a:ext>
              </a:extLst>
            </p:cNvPr>
            <p:cNvGrpSpPr>
              <a:grpSpLocks noChangeAspect="1"/>
            </p:cNvGrpSpPr>
            <p:nvPr/>
          </p:nvGrpSpPr>
          <p:grpSpPr bwMode="auto">
            <a:xfrm>
              <a:off x="1525527" y="5421123"/>
              <a:ext cx="274320" cy="274320"/>
              <a:chOff x="6560" y="394"/>
              <a:chExt cx="340" cy="340"/>
            </a:xfrm>
            <a:solidFill>
              <a:sysClr val="window" lastClr="FFFFFF"/>
            </a:solidFill>
          </p:grpSpPr>
          <p:sp>
            <p:nvSpPr>
              <p:cNvPr id="10" name="Freeform 187">
                <a:extLst>
                  <a:ext uri="{FF2B5EF4-FFF2-40B4-BE49-F238E27FC236}">
                    <a16:creationId xmlns:a16="http://schemas.microsoft.com/office/drawing/2014/main" id="{DECC83D1-9A10-F823-33EF-A41490875AC5}"/>
                  </a:ext>
                </a:extLst>
              </p:cNvPr>
              <p:cNvSpPr>
                <a:spLocks noEditPoints="1"/>
              </p:cNvSpPr>
              <p:nvPr/>
            </p:nvSpPr>
            <p:spPr bwMode="auto">
              <a:xfrm>
                <a:off x="6560" y="3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sp>
            <p:nvSpPr>
              <p:cNvPr id="11" name="Freeform 188">
                <a:extLst>
                  <a:ext uri="{FF2B5EF4-FFF2-40B4-BE49-F238E27FC236}">
                    <a16:creationId xmlns:a16="http://schemas.microsoft.com/office/drawing/2014/main" id="{AC0B3538-23CF-7103-2B7B-6B006EC5C391}"/>
                  </a:ext>
                </a:extLst>
              </p:cNvPr>
              <p:cNvSpPr>
                <a:spLocks noEditPoints="1"/>
              </p:cNvSpPr>
              <p:nvPr/>
            </p:nvSpPr>
            <p:spPr bwMode="auto">
              <a:xfrm>
                <a:off x="6623" y="471"/>
                <a:ext cx="185" cy="185"/>
              </a:xfrm>
              <a:custGeom>
                <a:avLst/>
                <a:gdLst>
                  <a:gd name="T0" fmla="*/ 273 w 278"/>
                  <a:gd name="T1" fmla="*/ 3 h 278"/>
                  <a:gd name="T2" fmla="*/ 262 w 278"/>
                  <a:gd name="T3" fmla="*/ 2 h 278"/>
                  <a:gd name="T4" fmla="*/ 6 w 278"/>
                  <a:gd name="T5" fmla="*/ 152 h 278"/>
                  <a:gd name="T6" fmla="*/ 1 w 278"/>
                  <a:gd name="T7" fmla="*/ 162 h 278"/>
                  <a:gd name="T8" fmla="*/ 7 w 278"/>
                  <a:gd name="T9" fmla="*/ 171 h 278"/>
                  <a:gd name="T10" fmla="*/ 89 w 278"/>
                  <a:gd name="T11" fmla="*/ 204 h 278"/>
                  <a:gd name="T12" fmla="*/ 108 w 278"/>
                  <a:gd name="T13" fmla="*/ 271 h 278"/>
                  <a:gd name="T14" fmla="*/ 117 w 278"/>
                  <a:gd name="T15" fmla="*/ 278 h 278"/>
                  <a:gd name="T16" fmla="*/ 118 w 278"/>
                  <a:gd name="T17" fmla="*/ 278 h 278"/>
                  <a:gd name="T18" fmla="*/ 127 w 278"/>
                  <a:gd name="T19" fmla="*/ 274 h 278"/>
                  <a:gd name="T20" fmla="*/ 127 w 278"/>
                  <a:gd name="T21" fmla="*/ 274 h 278"/>
                  <a:gd name="T22" fmla="*/ 157 w 278"/>
                  <a:gd name="T23" fmla="*/ 232 h 278"/>
                  <a:gd name="T24" fmla="*/ 242 w 278"/>
                  <a:gd name="T25" fmla="*/ 267 h 278"/>
                  <a:gd name="T26" fmla="*/ 246 w 278"/>
                  <a:gd name="T27" fmla="*/ 268 h 278"/>
                  <a:gd name="T28" fmla="*/ 252 w 278"/>
                  <a:gd name="T29" fmla="*/ 266 h 278"/>
                  <a:gd name="T30" fmla="*/ 257 w 278"/>
                  <a:gd name="T31" fmla="*/ 258 h 278"/>
                  <a:gd name="T32" fmla="*/ 278 w 278"/>
                  <a:gd name="T33" fmla="*/ 13 h 278"/>
                  <a:gd name="T34" fmla="*/ 273 w 278"/>
                  <a:gd name="T35" fmla="*/ 3 h 278"/>
                  <a:gd name="T36" fmla="*/ 92 w 278"/>
                  <a:gd name="T37" fmla="*/ 182 h 278"/>
                  <a:gd name="T38" fmla="*/ 35 w 278"/>
                  <a:gd name="T39" fmla="*/ 159 h 278"/>
                  <a:gd name="T40" fmla="*/ 209 w 278"/>
                  <a:gd name="T41" fmla="*/ 58 h 278"/>
                  <a:gd name="T42" fmla="*/ 92 w 278"/>
                  <a:gd name="T43" fmla="*/ 182 h 278"/>
                  <a:gd name="T44" fmla="*/ 199 w 278"/>
                  <a:gd name="T45" fmla="*/ 100 h 278"/>
                  <a:gd name="T46" fmla="*/ 130 w 278"/>
                  <a:gd name="T47" fmla="*/ 209 h 278"/>
                  <a:gd name="T48" fmla="*/ 129 w 278"/>
                  <a:gd name="T49" fmla="*/ 210 h 278"/>
                  <a:gd name="T50" fmla="*/ 120 w 278"/>
                  <a:gd name="T51" fmla="*/ 235 h 278"/>
                  <a:gd name="T52" fmla="*/ 109 w 278"/>
                  <a:gd name="T53" fmla="*/ 196 h 278"/>
                  <a:gd name="T54" fmla="*/ 199 w 278"/>
                  <a:gd name="T55" fmla="*/ 100 h 278"/>
                  <a:gd name="T56" fmla="*/ 237 w 278"/>
                  <a:gd name="T57" fmla="*/ 242 h 278"/>
                  <a:gd name="T58" fmla="*/ 156 w 278"/>
                  <a:gd name="T59" fmla="*/ 209 h 278"/>
                  <a:gd name="T60" fmla="*/ 253 w 278"/>
                  <a:gd name="T61" fmla="*/ 54 h 278"/>
                  <a:gd name="T62" fmla="*/ 237 w 278"/>
                  <a:gd name="T63" fmla="*/ 24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273" y="3"/>
                    </a:moveTo>
                    <a:cubicBezTo>
                      <a:pt x="270" y="1"/>
                      <a:pt x="265" y="0"/>
                      <a:pt x="262" y="2"/>
                    </a:cubicBezTo>
                    <a:cubicBezTo>
                      <a:pt x="6" y="152"/>
                      <a:pt x="6" y="152"/>
                      <a:pt x="6" y="152"/>
                    </a:cubicBezTo>
                    <a:cubicBezTo>
                      <a:pt x="2" y="154"/>
                      <a:pt x="0" y="158"/>
                      <a:pt x="1" y="162"/>
                    </a:cubicBezTo>
                    <a:cubicBezTo>
                      <a:pt x="1" y="166"/>
                      <a:pt x="4" y="169"/>
                      <a:pt x="7" y="171"/>
                    </a:cubicBezTo>
                    <a:cubicBezTo>
                      <a:pt x="89" y="204"/>
                      <a:pt x="89" y="204"/>
                      <a:pt x="89" y="204"/>
                    </a:cubicBezTo>
                    <a:cubicBezTo>
                      <a:pt x="108" y="271"/>
                      <a:pt x="108" y="271"/>
                      <a:pt x="108" y="271"/>
                    </a:cubicBezTo>
                    <a:cubicBezTo>
                      <a:pt x="109" y="275"/>
                      <a:pt x="113" y="278"/>
                      <a:pt x="117" y="278"/>
                    </a:cubicBezTo>
                    <a:cubicBezTo>
                      <a:pt x="118" y="278"/>
                      <a:pt x="118" y="278"/>
                      <a:pt x="118" y="278"/>
                    </a:cubicBezTo>
                    <a:cubicBezTo>
                      <a:pt x="121" y="278"/>
                      <a:pt x="125" y="277"/>
                      <a:pt x="127" y="274"/>
                    </a:cubicBezTo>
                    <a:cubicBezTo>
                      <a:pt x="127" y="274"/>
                      <a:pt x="127" y="274"/>
                      <a:pt x="127" y="274"/>
                    </a:cubicBezTo>
                    <a:cubicBezTo>
                      <a:pt x="157" y="232"/>
                      <a:pt x="157" y="232"/>
                      <a:pt x="157" y="232"/>
                    </a:cubicBezTo>
                    <a:cubicBezTo>
                      <a:pt x="242" y="267"/>
                      <a:pt x="242" y="267"/>
                      <a:pt x="242" y="267"/>
                    </a:cubicBezTo>
                    <a:cubicBezTo>
                      <a:pt x="243" y="267"/>
                      <a:pt x="245" y="268"/>
                      <a:pt x="246" y="268"/>
                    </a:cubicBezTo>
                    <a:cubicBezTo>
                      <a:pt x="248" y="268"/>
                      <a:pt x="250" y="267"/>
                      <a:pt x="252" y="266"/>
                    </a:cubicBezTo>
                    <a:cubicBezTo>
                      <a:pt x="254" y="264"/>
                      <a:pt x="256" y="261"/>
                      <a:pt x="257" y="258"/>
                    </a:cubicBezTo>
                    <a:cubicBezTo>
                      <a:pt x="278" y="13"/>
                      <a:pt x="278" y="13"/>
                      <a:pt x="278" y="13"/>
                    </a:cubicBezTo>
                    <a:cubicBezTo>
                      <a:pt x="278" y="9"/>
                      <a:pt x="276" y="5"/>
                      <a:pt x="273" y="3"/>
                    </a:cubicBezTo>
                    <a:close/>
                    <a:moveTo>
                      <a:pt x="92" y="182"/>
                    </a:moveTo>
                    <a:cubicBezTo>
                      <a:pt x="35" y="159"/>
                      <a:pt x="35" y="159"/>
                      <a:pt x="35" y="159"/>
                    </a:cubicBezTo>
                    <a:cubicBezTo>
                      <a:pt x="209" y="58"/>
                      <a:pt x="209" y="58"/>
                      <a:pt x="209" y="58"/>
                    </a:cubicBezTo>
                    <a:lnTo>
                      <a:pt x="92" y="182"/>
                    </a:lnTo>
                    <a:close/>
                    <a:moveTo>
                      <a:pt x="199" y="100"/>
                    </a:moveTo>
                    <a:cubicBezTo>
                      <a:pt x="130" y="209"/>
                      <a:pt x="130" y="209"/>
                      <a:pt x="130" y="209"/>
                    </a:cubicBezTo>
                    <a:cubicBezTo>
                      <a:pt x="130" y="209"/>
                      <a:pt x="130" y="210"/>
                      <a:pt x="129" y="210"/>
                    </a:cubicBezTo>
                    <a:cubicBezTo>
                      <a:pt x="120" y="235"/>
                      <a:pt x="120" y="235"/>
                      <a:pt x="120" y="235"/>
                    </a:cubicBezTo>
                    <a:cubicBezTo>
                      <a:pt x="109" y="196"/>
                      <a:pt x="109" y="196"/>
                      <a:pt x="109" y="196"/>
                    </a:cubicBezTo>
                    <a:lnTo>
                      <a:pt x="199" y="100"/>
                    </a:lnTo>
                    <a:close/>
                    <a:moveTo>
                      <a:pt x="237" y="242"/>
                    </a:moveTo>
                    <a:cubicBezTo>
                      <a:pt x="156" y="209"/>
                      <a:pt x="156" y="209"/>
                      <a:pt x="156" y="209"/>
                    </a:cubicBezTo>
                    <a:cubicBezTo>
                      <a:pt x="253" y="54"/>
                      <a:pt x="253" y="54"/>
                      <a:pt x="253" y="54"/>
                    </a:cubicBezTo>
                    <a:lnTo>
                      <a:pt x="237" y="2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grpSp>
      </p:grpSp>
      <p:grpSp>
        <p:nvGrpSpPr>
          <p:cNvPr id="12" name="Group 11">
            <a:extLst>
              <a:ext uri="{FF2B5EF4-FFF2-40B4-BE49-F238E27FC236}">
                <a16:creationId xmlns:a16="http://schemas.microsoft.com/office/drawing/2014/main" id="{1DDC1215-09F5-37EA-B6CF-23A9EE63311D}"/>
              </a:ext>
            </a:extLst>
          </p:cNvPr>
          <p:cNvGrpSpPr/>
          <p:nvPr/>
        </p:nvGrpSpPr>
        <p:grpSpPr>
          <a:xfrm>
            <a:off x="1257185" y="3449577"/>
            <a:ext cx="457200" cy="457200"/>
            <a:chOff x="951560" y="3814404"/>
            <a:chExt cx="457200" cy="457200"/>
          </a:xfrm>
        </p:grpSpPr>
        <p:sp>
          <p:nvSpPr>
            <p:cNvPr id="13" name="Oval 52">
              <a:extLst>
                <a:ext uri="{FF2B5EF4-FFF2-40B4-BE49-F238E27FC236}">
                  <a16:creationId xmlns:a16="http://schemas.microsoft.com/office/drawing/2014/main" id="{D918E661-C82C-7DA4-FF83-05A354B2A709}"/>
                </a:ext>
              </a:extLst>
            </p:cNvPr>
            <p:cNvSpPr/>
            <p:nvPr/>
          </p:nvSpPr>
          <p:spPr bwMode="gray">
            <a:xfrm rot="5400000">
              <a:off x="951560" y="3814404"/>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14" name="Freeform 245">
              <a:extLst>
                <a:ext uri="{FF2B5EF4-FFF2-40B4-BE49-F238E27FC236}">
                  <a16:creationId xmlns:a16="http://schemas.microsoft.com/office/drawing/2014/main" id="{367A695A-5763-7D2E-6191-DE1D4CE2B93C}"/>
                </a:ext>
              </a:extLst>
            </p:cNvPr>
            <p:cNvSpPr>
              <a:spLocks noEditPoints="1"/>
            </p:cNvSpPr>
            <p:nvPr/>
          </p:nvSpPr>
          <p:spPr bwMode="auto">
            <a:xfrm>
              <a:off x="1043665" y="3906204"/>
              <a:ext cx="274320" cy="27432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sp>
          <p:nvSpPr>
            <p:cNvPr id="15" name="Freeform 246">
              <a:extLst>
                <a:ext uri="{FF2B5EF4-FFF2-40B4-BE49-F238E27FC236}">
                  <a16:creationId xmlns:a16="http://schemas.microsoft.com/office/drawing/2014/main" id="{E3AAA6D7-DF1C-EB4C-1912-A67A50D545D0}"/>
                </a:ext>
              </a:extLst>
            </p:cNvPr>
            <p:cNvSpPr>
              <a:spLocks noEditPoints="1"/>
            </p:cNvSpPr>
            <p:nvPr/>
          </p:nvSpPr>
          <p:spPr bwMode="auto">
            <a:xfrm>
              <a:off x="1117893" y="3955563"/>
              <a:ext cx="125864" cy="171047"/>
            </a:xfrm>
            <a:custGeom>
              <a:avLst/>
              <a:gdLst>
                <a:gd name="T0" fmla="*/ 54 w 235"/>
                <a:gd name="T1" fmla="*/ 53 h 320"/>
                <a:gd name="T2" fmla="*/ 192 w 235"/>
                <a:gd name="T3" fmla="*/ 64 h 320"/>
                <a:gd name="T4" fmla="*/ 54 w 235"/>
                <a:gd name="T5" fmla="*/ 74 h 320"/>
                <a:gd name="T6" fmla="*/ 235 w 235"/>
                <a:gd name="T7" fmla="*/ 10 h 320"/>
                <a:gd name="T8" fmla="*/ 224 w 235"/>
                <a:gd name="T9" fmla="*/ 320 h 320"/>
                <a:gd name="T10" fmla="*/ 0 w 235"/>
                <a:gd name="T11" fmla="*/ 309 h 320"/>
                <a:gd name="T12" fmla="*/ 11 w 235"/>
                <a:gd name="T13" fmla="*/ 0 h 320"/>
                <a:gd name="T14" fmla="*/ 235 w 235"/>
                <a:gd name="T15" fmla="*/ 10 h 320"/>
                <a:gd name="T16" fmla="*/ 22 w 235"/>
                <a:gd name="T17" fmla="*/ 21 h 320"/>
                <a:gd name="T18" fmla="*/ 214 w 235"/>
                <a:gd name="T19" fmla="*/ 298 h 320"/>
                <a:gd name="T20" fmla="*/ 54 w 235"/>
                <a:gd name="T21" fmla="*/ 160 h 320"/>
                <a:gd name="T22" fmla="*/ 192 w 235"/>
                <a:gd name="T23" fmla="*/ 149 h 320"/>
                <a:gd name="T24" fmla="*/ 54 w 235"/>
                <a:gd name="T25" fmla="*/ 138 h 320"/>
                <a:gd name="T26" fmla="*/ 54 w 235"/>
                <a:gd name="T27" fmla="*/ 160 h 320"/>
                <a:gd name="T28" fmla="*/ 182 w 235"/>
                <a:gd name="T29" fmla="*/ 117 h 320"/>
                <a:gd name="T30" fmla="*/ 182 w 235"/>
                <a:gd name="T31" fmla="*/ 96 h 320"/>
                <a:gd name="T32" fmla="*/ 43 w 235"/>
                <a:gd name="T33" fmla="*/ 106 h 320"/>
                <a:gd name="T34" fmla="*/ 159 w 235"/>
                <a:gd name="T35" fmla="*/ 233 h 320"/>
                <a:gd name="T36" fmla="*/ 159 w 235"/>
                <a:gd name="T37" fmla="*/ 235 h 320"/>
                <a:gd name="T38" fmla="*/ 151 w 235"/>
                <a:gd name="T39" fmla="*/ 258 h 320"/>
                <a:gd name="T40" fmla="*/ 151 w 235"/>
                <a:gd name="T41" fmla="*/ 259 h 320"/>
                <a:gd name="T42" fmla="*/ 131 w 235"/>
                <a:gd name="T43" fmla="*/ 273 h 320"/>
                <a:gd name="T44" fmla="*/ 130 w 235"/>
                <a:gd name="T45" fmla="*/ 274 h 320"/>
                <a:gd name="T46" fmla="*/ 105 w 235"/>
                <a:gd name="T47" fmla="*/ 274 h 320"/>
                <a:gd name="T48" fmla="*/ 104 w 235"/>
                <a:gd name="T49" fmla="*/ 273 h 320"/>
                <a:gd name="T50" fmla="*/ 85 w 235"/>
                <a:gd name="T51" fmla="*/ 259 h 320"/>
                <a:gd name="T52" fmla="*/ 84 w 235"/>
                <a:gd name="T53" fmla="*/ 258 h 320"/>
                <a:gd name="T54" fmla="*/ 76 w 235"/>
                <a:gd name="T55" fmla="*/ 235 h 320"/>
                <a:gd name="T56" fmla="*/ 76 w 235"/>
                <a:gd name="T57" fmla="*/ 233 h 320"/>
                <a:gd name="T58" fmla="*/ 84 w 235"/>
                <a:gd name="T59" fmla="*/ 211 h 320"/>
                <a:gd name="T60" fmla="*/ 85 w 235"/>
                <a:gd name="T61" fmla="*/ 210 h 320"/>
                <a:gd name="T62" fmla="*/ 104 w 235"/>
                <a:gd name="T63" fmla="*/ 195 h 320"/>
                <a:gd name="T64" fmla="*/ 105 w 235"/>
                <a:gd name="T65" fmla="*/ 195 h 320"/>
                <a:gd name="T66" fmla="*/ 130 w 235"/>
                <a:gd name="T67" fmla="*/ 195 h 320"/>
                <a:gd name="T68" fmla="*/ 131 w 235"/>
                <a:gd name="T69" fmla="*/ 195 h 320"/>
                <a:gd name="T70" fmla="*/ 151 w 235"/>
                <a:gd name="T71" fmla="*/ 210 h 320"/>
                <a:gd name="T72" fmla="*/ 151 w 235"/>
                <a:gd name="T73" fmla="*/ 211 h 320"/>
                <a:gd name="T74" fmla="*/ 159 w 235"/>
                <a:gd name="T75" fmla="*/ 233 h 320"/>
                <a:gd name="T76" fmla="*/ 139 w 235"/>
                <a:gd name="T77" fmla="*/ 228 h 320"/>
                <a:gd name="T78" fmla="*/ 130 w 235"/>
                <a:gd name="T79" fmla="*/ 217 h 320"/>
                <a:gd name="T80" fmla="*/ 124 w 235"/>
                <a:gd name="T81" fmla="*/ 216 h 320"/>
                <a:gd name="T82" fmla="*/ 120 w 235"/>
                <a:gd name="T83" fmla="*/ 214 h 320"/>
                <a:gd name="T84" fmla="*/ 118 w 235"/>
                <a:gd name="T85" fmla="*/ 213 h 320"/>
                <a:gd name="T86" fmla="*/ 105 w 235"/>
                <a:gd name="T87" fmla="*/ 217 h 320"/>
                <a:gd name="T88" fmla="*/ 97 w 235"/>
                <a:gd name="T89" fmla="*/ 228 h 320"/>
                <a:gd name="T90" fmla="*/ 96 w 235"/>
                <a:gd name="T91" fmla="*/ 242 h 320"/>
                <a:gd name="T92" fmla="*/ 105 w 235"/>
                <a:gd name="T93" fmla="*/ 252 h 320"/>
                <a:gd name="T94" fmla="*/ 112 w 235"/>
                <a:gd name="T95" fmla="*/ 253 h 320"/>
                <a:gd name="T96" fmla="*/ 115 w 235"/>
                <a:gd name="T97" fmla="*/ 254 h 320"/>
                <a:gd name="T98" fmla="*/ 118 w 235"/>
                <a:gd name="T99" fmla="*/ 256 h 320"/>
                <a:gd name="T100" fmla="*/ 131 w 235"/>
                <a:gd name="T101" fmla="*/ 252 h 320"/>
                <a:gd name="T102" fmla="*/ 133 w 235"/>
                <a:gd name="T103" fmla="*/ 246 h 320"/>
                <a:gd name="T104" fmla="*/ 137 w 235"/>
                <a:gd name="T105"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320">
                  <a:moveTo>
                    <a:pt x="43" y="64"/>
                  </a:moveTo>
                  <a:cubicBezTo>
                    <a:pt x="43" y="58"/>
                    <a:pt x="48" y="53"/>
                    <a:pt x="54" y="53"/>
                  </a:cubicBezTo>
                  <a:cubicBezTo>
                    <a:pt x="182" y="53"/>
                    <a:pt x="182" y="53"/>
                    <a:pt x="182" y="53"/>
                  </a:cubicBezTo>
                  <a:cubicBezTo>
                    <a:pt x="188" y="53"/>
                    <a:pt x="192" y="58"/>
                    <a:pt x="192" y="64"/>
                  </a:cubicBezTo>
                  <a:cubicBezTo>
                    <a:pt x="192" y="70"/>
                    <a:pt x="188" y="74"/>
                    <a:pt x="182" y="74"/>
                  </a:cubicBezTo>
                  <a:cubicBezTo>
                    <a:pt x="54" y="74"/>
                    <a:pt x="54" y="74"/>
                    <a:pt x="54" y="74"/>
                  </a:cubicBezTo>
                  <a:cubicBezTo>
                    <a:pt x="48" y="74"/>
                    <a:pt x="43" y="70"/>
                    <a:pt x="43" y="64"/>
                  </a:cubicBezTo>
                  <a:close/>
                  <a:moveTo>
                    <a:pt x="235" y="10"/>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224" y="0"/>
                    <a:pt x="224" y="0"/>
                    <a:pt x="224" y="0"/>
                  </a:cubicBezTo>
                  <a:cubicBezTo>
                    <a:pt x="230" y="0"/>
                    <a:pt x="235" y="4"/>
                    <a:pt x="235" y="10"/>
                  </a:cubicBezTo>
                  <a:close/>
                  <a:moveTo>
                    <a:pt x="214" y="21"/>
                  </a:moveTo>
                  <a:cubicBezTo>
                    <a:pt x="22" y="21"/>
                    <a:pt x="22" y="21"/>
                    <a:pt x="22" y="21"/>
                  </a:cubicBezTo>
                  <a:cubicBezTo>
                    <a:pt x="22" y="298"/>
                    <a:pt x="22" y="298"/>
                    <a:pt x="22" y="298"/>
                  </a:cubicBezTo>
                  <a:cubicBezTo>
                    <a:pt x="214" y="298"/>
                    <a:pt x="214" y="298"/>
                    <a:pt x="214" y="298"/>
                  </a:cubicBezTo>
                  <a:lnTo>
                    <a:pt x="214" y="21"/>
                  </a:lnTo>
                  <a:close/>
                  <a:moveTo>
                    <a:pt x="54" y="160"/>
                  </a:moveTo>
                  <a:cubicBezTo>
                    <a:pt x="182" y="160"/>
                    <a:pt x="182" y="160"/>
                    <a:pt x="182" y="160"/>
                  </a:cubicBezTo>
                  <a:cubicBezTo>
                    <a:pt x="188" y="160"/>
                    <a:pt x="192" y="155"/>
                    <a:pt x="192" y="149"/>
                  </a:cubicBezTo>
                  <a:cubicBezTo>
                    <a:pt x="192" y="143"/>
                    <a:pt x="188" y="138"/>
                    <a:pt x="182" y="138"/>
                  </a:cubicBezTo>
                  <a:cubicBezTo>
                    <a:pt x="54" y="138"/>
                    <a:pt x="54" y="138"/>
                    <a:pt x="54" y="138"/>
                  </a:cubicBezTo>
                  <a:cubicBezTo>
                    <a:pt x="48" y="138"/>
                    <a:pt x="43" y="143"/>
                    <a:pt x="43" y="149"/>
                  </a:cubicBezTo>
                  <a:cubicBezTo>
                    <a:pt x="43" y="155"/>
                    <a:pt x="48" y="160"/>
                    <a:pt x="54" y="160"/>
                  </a:cubicBezTo>
                  <a:close/>
                  <a:moveTo>
                    <a:pt x="54" y="117"/>
                  </a:moveTo>
                  <a:cubicBezTo>
                    <a:pt x="182" y="117"/>
                    <a:pt x="182" y="117"/>
                    <a:pt x="182" y="117"/>
                  </a:cubicBezTo>
                  <a:cubicBezTo>
                    <a:pt x="188" y="117"/>
                    <a:pt x="192" y="112"/>
                    <a:pt x="192" y="106"/>
                  </a:cubicBezTo>
                  <a:cubicBezTo>
                    <a:pt x="192" y="100"/>
                    <a:pt x="188" y="96"/>
                    <a:pt x="182" y="96"/>
                  </a:cubicBezTo>
                  <a:cubicBezTo>
                    <a:pt x="54" y="96"/>
                    <a:pt x="54" y="96"/>
                    <a:pt x="54" y="96"/>
                  </a:cubicBezTo>
                  <a:cubicBezTo>
                    <a:pt x="48" y="96"/>
                    <a:pt x="43" y="100"/>
                    <a:pt x="43" y="106"/>
                  </a:cubicBezTo>
                  <a:cubicBezTo>
                    <a:pt x="43" y="112"/>
                    <a:pt x="48" y="117"/>
                    <a:pt x="54" y="117"/>
                  </a:cubicBezTo>
                  <a:close/>
                  <a:moveTo>
                    <a:pt x="159" y="233"/>
                  </a:moveTo>
                  <a:cubicBezTo>
                    <a:pt x="159" y="234"/>
                    <a:pt x="159" y="234"/>
                    <a:pt x="159" y="234"/>
                  </a:cubicBezTo>
                  <a:cubicBezTo>
                    <a:pt x="159" y="235"/>
                    <a:pt x="159" y="235"/>
                    <a:pt x="159" y="235"/>
                  </a:cubicBezTo>
                  <a:cubicBezTo>
                    <a:pt x="160" y="238"/>
                    <a:pt x="162" y="243"/>
                    <a:pt x="160" y="248"/>
                  </a:cubicBezTo>
                  <a:cubicBezTo>
                    <a:pt x="158" y="254"/>
                    <a:pt x="154" y="256"/>
                    <a:pt x="151" y="258"/>
                  </a:cubicBezTo>
                  <a:cubicBezTo>
                    <a:pt x="151" y="258"/>
                    <a:pt x="151" y="258"/>
                    <a:pt x="151" y="258"/>
                  </a:cubicBezTo>
                  <a:cubicBezTo>
                    <a:pt x="151" y="259"/>
                    <a:pt x="151" y="259"/>
                    <a:pt x="151" y="259"/>
                  </a:cubicBezTo>
                  <a:cubicBezTo>
                    <a:pt x="150" y="262"/>
                    <a:pt x="148" y="267"/>
                    <a:pt x="144" y="270"/>
                  </a:cubicBezTo>
                  <a:cubicBezTo>
                    <a:pt x="139" y="274"/>
                    <a:pt x="134" y="274"/>
                    <a:pt x="131" y="273"/>
                  </a:cubicBezTo>
                  <a:cubicBezTo>
                    <a:pt x="131" y="273"/>
                    <a:pt x="131" y="273"/>
                    <a:pt x="130" y="273"/>
                  </a:cubicBezTo>
                  <a:cubicBezTo>
                    <a:pt x="130" y="273"/>
                    <a:pt x="130" y="274"/>
                    <a:pt x="130" y="274"/>
                  </a:cubicBezTo>
                  <a:cubicBezTo>
                    <a:pt x="127" y="276"/>
                    <a:pt x="123" y="279"/>
                    <a:pt x="118" y="279"/>
                  </a:cubicBezTo>
                  <a:cubicBezTo>
                    <a:pt x="112" y="279"/>
                    <a:pt x="108" y="276"/>
                    <a:pt x="105" y="274"/>
                  </a:cubicBezTo>
                  <a:cubicBezTo>
                    <a:pt x="105" y="274"/>
                    <a:pt x="105" y="273"/>
                    <a:pt x="105" y="273"/>
                  </a:cubicBezTo>
                  <a:cubicBezTo>
                    <a:pt x="105" y="273"/>
                    <a:pt x="104" y="273"/>
                    <a:pt x="104" y="273"/>
                  </a:cubicBezTo>
                  <a:cubicBezTo>
                    <a:pt x="101" y="274"/>
                    <a:pt x="96" y="274"/>
                    <a:pt x="91" y="270"/>
                  </a:cubicBezTo>
                  <a:cubicBezTo>
                    <a:pt x="87" y="267"/>
                    <a:pt x="86" y="262"/>
                    <a:pt x="85" y="259"/>
                  </a:cubicBezTo>
                  <a:cubicBezTo>
                    <a:pt x="85" y="259"/>
                    <a:pt x="85" y="259"/>
                    <a:pt x="85" y="258"/>
                  </a:cubicBezTo>
                  <a:cubicBezTo>
                    <a:pt x="84" y="258"/>
                    <a:pt x="84" y="258"/>
                    <a:pt x="84" y="258"/>
                  </a:cubicBezTo>
                  <a:cubicBezTo>
                    <a:pt x="81" y="256"/>
                    <a:pt x="77" y="254"/>
                    <a:pt x="75" y="248"/>
                  </a:cubicBezTo>
                  <a:cubicBezTo>
                    <a:pt x="74" y="243"/>
                    <a:pt x="75" y="238"/>
                    <a:pt x="76" y="235"/>
                  </a:cubicBezTo>
                  <a:cubicBezTo>
                    <a:pt x="77" y="235"/>
                    <a:pt x="77" y="235"/>
                    <a:pt x="77" y="234"/>
                  </a:cubicBezTo>
                  <a:cubicBezTo>
                    <a:pt x="77" y="234"/>
                    <a:pt x="77" y="234"/>
                    <a:pt x="76" y="233"/>
                  </a:cubicBezTo>
                  <a:cubicBezTo>
                    <a:pt x="75" y="231"/>
                    <a:pt x="74" y="226"/>
                    <a:pt x="75" y="221"/>
                  </a:cubicBezTo>
                  <a:cubicBezTo>
                    <a:pt x="77" y="215"/>
                    <a:pt x="81" y="212"/>
                    <a:pt x="84" y="211"/>
                  </a:cubicBezTo>
                  <a:cubicBezTo>
                    <a:pt x="84" y="211"/>
                    <a:pt x="84" y="210"/>
                    <a:pt x="85" y="210"/>
                  </a:cubicBezTo>
                  <a:cubicBezTo>
                    <a:pt x="85" y="210"/>
                    <a:pt x="85" y="210"/>
                    <a:pt x="85" y="210"/>
                  </a:cubicBezTo>
                  <a:cubicBezTo>
                    <a:pt x="86" y="207"/>
                    <a:pt x="87" y="202"/>
                    <a:pt x="91" y="198"/>
                  </a:cubicBezTo>
                  <a:cubicBezTo>
                    <a:pt x="96" y="195"/>
                    <a:pt x="101" y="195"/>
                    <a:pt x="104" y="195"/>
                  </a:cubicBezTo>
                  <a:cubicBezTo>
                    <a:pt x="104" y="195"/>
                    <a:pt x="105" y="195"/>
                    <a:pt x="105" y="195"/>
                  </a:cubicBezTo>
                  <a:cubicBezTo>
                    <a:pt x="105" y="195"/>
                    <a:pt x="105" y="195"/>
                    <a:pt x="105" y="195"/>
                  </a:cubicBezTo>
                  <a:cubicBezTo>
                    <a:pt x="108" y="193"/>
                    <a:pt x="112" y="190"/>
                    <a:pt x="118" y="190"/>
                  </a:cubicBezTo>
                  <a:cubicBezTo>
                    <a:pt x="123" y="190"/>
                    <a:pt x="127" y="193"/>
                    <a:pt x="130" y="195"/>
                  </a:cubicBezTo>
                  <a:cubicBezTo>
                    <a:pt x="130" y="195"/>
                    <a:pt x="130" y="195"/>
                    <a:pt x="130" y="195"/>
                  </a:cubicBezTo>
                  <a:cubicBezTo>
                    <a:pt x="131" y="195"/>
                    <a:pt x="131" y="195"/>
                    <a:pt x="131" y="195"/>
                  </a:cubicBezTo>
                  <a:cubicBezTo>
                    <a:pt x="134" y="195"/>
                    <a:pt x="139" y="195"/>
                    <a:pt x="144" y="198"/>
                  </a:cubicBezTo>
                  <a:cubicBezTo>
                    <a:pt x="148" y="202"/>
                    <a:pt x="150" y="207"/>
                    <a:pt x="151" y="210"/>
                  </a:cubicBezTo>
                  <a:cubicBezTo>
                    <a:pt x="151" y="210"/>
                    <a:pt x="151" y="210"/>
                    <a:pt x="151" y="210"/>
                  </a:cubicBezTo>
                  <a:cubicBezTo>
                    <a:pt x="151" y="210"/>
                    <a:pt x="151" y="211"/>
                    <a:pt x="151" y="211"/>
                  </a:cubicBezTo>
                  <a:cubicBezTo>
                    <a:pt x="154" y="212"/>
                    <a:pt x="158" y="215"/>
                    <a:pt x="160" y="221"/>
                  </a:cubicBezTo>
                  <a:cubicBezTo>
                    <a:pt x="162" y="226"/>
                    <a:pt x="160" y="231"/>
                    <a:pt x="159" y="233"/>
                  </a:cubicBezTo>
                  <a:close/>
                  <a:moveTo>
                    <a:pt x="137" y="234"/>
                  </a:moveTo>
                  <a:cubicBezTo>
                    <a:pt x="137" y="231"/>
                    <a:pt x="139" y="229"/>
                    <a:pt x="139" y="228"/>
                  </a:cubicBezTo>
                  <a:cubicBezTo>
                    <a:pt x="138" y="226"/>
                    <a:pt x="135" y="225"/>
                    <a:pt x="133" y="223"/>
                  </a:cubicBezTo>
                  <a:cubicBezTo>
                    <a:pt x="132" y="221"/>
                    <a:pt x="131" y="219"/>
                    <a:pt x="130" y="217"/>
                  </a:cubicBezTo>
                  <a:cubicBezTo>
                    <a:pt x="129" y="217"/>
                    <a:pt x="127" y="217"/>
                    <a:pt x="125" y="216"/>
                  </a:cubicBezTo>
                  <a:cubicBezTo>
                    <a:pt x="125" y="216"/>
                    <a:pt x="124" y="216"/>
                    <a:pt x="124" y="216"/>
                  </a:cubicBezTo>
                  <a:cubicBezTo>
                    <a:pt x="123" y="216"/>
                    <a:pt x="123" y="216"/>
                    <a:pt x="123" y="216"/>
                  </a:cubicBezTo>
                  <a:cubicBezTo>
                    <a:pt x="122" y="215"/>
                    <a:pt x="121" y="215"/>
                    <a:pt x="120" y="214"/>
                  </a:cubicBezTo>
                  <a:cubicBezTo>
                    <a:pt x="120" y="214"/>
                    <a:pt x="120" y="214"/>
                    <a:pt x="119" y="214"/>
                  </a:cubicBezTo>
                  <a:cubicBezTo>
                    <a:pt x="119" y="213"/>
                    <a:pt x="118" y="213"/>
                    <a:pt x="118" y="213"/>
                  </a:cubicBezTo>
                  <a:cubicBezTo>
                    <a:pt x="116" y="214"/>
                    <a:pt x="114" y="215"/>
                    <a:pt x="112" y="216"/>
                  </a:cubicBezTo>
                  <a:cubicBezTo>
                    <a:pt x="109" y="217"/>
                    <a:pt x="107" y="217"/>
                    <a:pt x="105" y="217"/>
                  </a:cubicBezTo>
                  <a:cubicBezTo>
                    <a:pt x="104" y="219"/>
                    <a:pt x="103" y="221"/>
                    <a:pt x="101" y="223"/>
                  </a:cubicBezTo>
                  <a:cubicBezTo>
                    <a:pt x="100" y="225"/>
                    <a:pt x="98" y="227"/>
                    <a:pt x="97" y="228"/>
                  </a:cubicBezTo>
                  <a:cubicBezTo>
                    <a:pt x="97" y="230"/>
                    <a:pt x="98" y="232"/>
                    <a:pt x="98" y="235"/>
                  </a:cubicBezTo>
                  <a:cubicBezTo>
                    <a:pt x="98" y="237"/>
                    <a:pt x="97" y="240"/>
                    <a:pt x="96" y="242"/>
                  </a:cubicBezTo>
                  <a:cubicBezTo>
                    <a:pt x="98" y="243"/>
                    <a:pt x="100" y="244"/>
                    <a:pt x="102" y="246"/>
                  </a:cubicBezTo>
                  <a:cubicBezTo>
                    <a:pt x="103" y="248"/>
                    <a:pt x="104" y="250"/>
                    <a:pt x="105" y="252"/>
                  </a:cubicBezTo>
                  <a:cubicBezTo>
                    <a:pt x="106" y="252"/>
                    <a:pt x="108" y="252"/>
                    <a:pt x="110" y="252"/>
                  </a:cubicBezTo>
                  <a:cubicBezTo>
                    <a:pt x="111" y="253"/>
                    <a:pt x="111" y="253"/>
                    <a:pt x="112" y="253"/>
                  </a:cubicBezTo>
                  <a:cubicBezTo>
                    <a:pt x="112" y="253"/>
                    <a:pt x="112" y="253"/>
                    <a:pt x="112" y="253"/>
                  </a:cubicBezTo>
                  <a:cubicBezTo>
                    <a:pt x="113" y="253"/>
                    <a:pt x="114" y="254"/>
                    <a:pt x="115" y="254"/>
                  </a:cubicBezTo>
                  <a:cubicBezTo>
                    <a:pt x="115" y="255"/>
                    <a:pt x="116" y="255"/>
                    <a:pt x="116" y="255"/>
                  </a:cubicBezTo>
                  <a:cubicBezTo>
                    <a:pt x="117" y="255"/>
                    <a:pt x="117" y="256"/>
                    <a:pt x="118" y="256"/>
                  </a:cubicBezTo>
                  <a:cubicBezTo>
                    <a:pt x="119" y="255"/>
                    <a:pt x="121" y="254"/>
                    <a:pt x="124" y="253"/>
                  </a:cubicBezTo>
                  <a:cubicBezTo>
                    <a:pt x="126" y="252"/>
                    <a:pt x="129" y="252"/>
                    <a:pt x="131" y="252"/>
                  </a:cubicBezTo>
                  <a:cubicBezTo>
                    <a:pt x="131" y="252"/>
                    <a:pt x="131" y="252"/>
                    <a:pt x="131" y="252"/>
                  </a:cubicBezTo>
                  <a:cubicBezTo>
                    <a:pt x="131" y="250"/>
                    <a:pt x="132" y="248"/>
                    <a:pt x="133" y="246"/>
                  </a:cubicBezTo>
                  <a:cubicBezTo>
                    <a:pt x="135" y="244"/>
                    <a:pt x="137" y="242"/>
                    <a:pt x="139" y="241"/>
                  </a:cubicBezTo>
                  <a:cubicBezTo>
                    <a:pt x="138" y="239"/>
                    <a:pt x="137" y="237"/>
                    <a:pt x="137" y="234"/>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grpSp>
      <p:grpSp>
        <p:nvGrpSpPr>
          <p:cNvPr id="16" name="Group 15">
            <a:extLst>
              <a:ext uri="{FF2B5EF4-FFF2-40B4-BE49-F238E27FC236}">
                <a16:creationId xmlns:a16="http://schemas.microsoft.com/office/drawing/2014/main" id="{4C015229-39BA-61EF-6BF3-037E16983A3A}"/>
              </a:ext>
            </a:extLst>
          </p:cNvPr>
          <p:cNvGrpSpPr/>
          <p:nvPr/>
        </p:nvGrpSpPr>
        <p:grpSpPr>
          <a:xfrm>
            <a:off x="1257185" y="2697425"/>
            <a:ext cx="457200" cy="457200"/>
            <a:chOff x="357097" y="3074609"/>
            <a:chExt cx="457200" cy="457200"/>
          </a:xfrm>
        </p:grpSpPr>
        <p:sp>
          <p:nvSpPr>
            <p:cNvPr id="17" name="Oval 115">
              <a:extLst>
                <a:ext uri="{FF2B5EF4-FFF2-40B4-BE49-F238E27FC236}">
                  <a16:creationId xmlns:a16="http://schemas.microsoft.com/office/drawing/2014/main" id="{AB041A92-2906-405A-99C6-035DE3A8B2B7}"/>
                </a:ext>
              </a:extLst>
            </p:cNvPr>
            <p:cNvSpPr/>
            <p:nvPr/>
          </p:nvSpPr>
          <p:spPr bwMode="gray">
            <a:xfrm rot="5400000" flipV="1">
              <a:off x="357097" y="3074609"/>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18" name="Group 531">
              <a:extLst>
                <a:ext uri="{FF2B5EF4-FFF2-40B4-BE49-F238E27FC236}">
                  <a16:creationId xmlns:a16="http://schemas.microsoft.com/office/drawing/2014/main" id="{4BAF41EB-A8C9-5AAA-904B-8EF2997F4F99}"/>
                </a:ext>
              </a:extLst>
            </p:cNvPr>
            <p:cNvGrpSpPr>
              <a:grpSpLocks noChangeAspect="1"/>
            </p:cNvGrpSpPr>
            <p:nvPr/>
          </p:nvGrpSpPr>
          <p:grpSpPr bwMode="auto">
            <a:xfrm>
              <a:off x="447023" y="3168737"/>
              <a:ext cx="274320" cy="274320"/>
              <a:chOff x="4216" y="2000"/>
              <a:chExt cx="340" cy="340"/>
            </a:xfrm>
            <a:solidFill>
              <a:schemeClr val="bg1"/>
            </a:solidFill>
          </p:grpSpPr>
          <p:sp>
            <p:nvSpPr>
              <p:cNvPr id="19" name="Freeform 532">
                <a:extLst>
                  <a:ext uri="{FF2B5EF4-FFF2-40B4-BE49-F238E27FC236}">
                    <a16:creationId xmlns:a16="http://schemas.microsoft.com/office/drawing/2014/main" id="{D75F1C9F-DCFC-94D8-4409-60AB94AB736E}"/>
                  </a:ext>
                </a:extLst>
              </p:cNvPr>
              <p:cNvSpPr>
                <a:spLocks noEditPoints="1"/>
              </p:cNvSpPr>
              <p:nvPr/>
            </p:nvSpPr>
            <p:spPr bwMode="auto">
              <a:xfrm>
                <a:off x="4216" y="200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533">
                <a:extLst>
                  <a:ext uri="{FF2B5EF4-FFF2-40B4-BE49-F238E27FC236}">
                    <a16:creationId xmlns:a16="http://schemas.microsoft.com/office/drawing/2014/main" id="{D289225C-819C-EBC7-C8AB-E5C920759ECF}"/>
                  </a:ext>
                </a:extLst>
              </p:cNvPr>
              <p:cNvSpPr>
                <a:spLocks noEditPoints="1"/>
              </p:cNvSpPr>
              <p:nvPr/>
            </p:nvSpPr>
            <p:spPr bwMode="auto">
              <a:xfrm>
                <a:off x="4286" y="2064"/>
                <a:ext cx="178" cy="212"/>
              </a:xfrm>
              <a:custGeom>
                <a:avLst/>
                <a:gdLst>
                  <a:gd name="T0" fmla="*/ 267 w 267"/>
                  <a:gd name="T1" fmla="*/ 10 h 320"/>
                  <a:gd name="T2" fmla="*/ 267 w 267"/>
                  <a:gd name="T3" fmla="*/ 309 h 320"/>
                  <a:gd name="T4" fmla="*/ 256 w 267"/>
                  <a:gd name="T5" fmla="*/ 320 h 320"/>
                  <a:gd name="T6" fmla="*/ 96 w 267"/>
                  <a:gd name="T7" fmla="*/ 320 h 320"/>
                  <a:gd name="T8" fmla="*/ 86 w 267"/>
                  <a:gd name="T9" fmla="*/ 309 h 320"/>
                  <a:gd name="T10" fmla="*/ 86 w 267"/>
                  <a:gd name="T11" fmla="*/ 213 h 320"/>
                  <a:gd name="T12" fmla="*/ 96 w 267"/>
                  <a:gd name="T13" fmla="*/ 202 h 320"/>
                  <a:gd name="T14" fmla="*/ 107 w 267"/>
                  <a:gd name="T15" fmla="*/ 213 h 320"/>
                  <a:gd name="T16" fmla="*/ 107 w 267"/>
                  <a:gd name="T17" fmla="*/ 298 h 320"/>
                  <a:gd name="T18" fmla="*/ 246 w 267"/>
                  <a:gd name="T19" fmla="*/ 298 h 320"/>
                  <a:gd name="T20" fmla="*/ 246 w 267"/>
                  <a:gd name="T21" fmla="*/ 21 h 320"/>
                  <a:gd name="T22" fmla="*/ 107 w 267"/>
                  <a:gd name="T23" fmla="*/ 21 h 320"/>
                  <a:gd name="T24" fmla="*/ 107 w 267"/>
                  <a:gd name="T25" fmla="*/ 106 h 320"/>
                  <a:gd name="T26" fmla="*/ 96 w 267"/>
                  <a:gd name="T27" fmla="*/ 117 h 320"/>
                  <a:gd name="T28" fmla="*/ 86 w 267"/>
                  <a:gd name="T29" fmla="*/ 106 h 320"/>
                  <a:gd name="T30" fmla="*/ 86 w 267"/>
                  <a:gd name="T31" fmla="*/ 10 h 320"/>
                  <a:gd name="T32" fmla="*/ 96 w 267"/>
                  <a:gd name="T33" fmla="*/ 0 h 320"/>
                  <a:gd name="T34" fmla="*/ 256 w 267"/>
                  <a:gd name="T35" fmla="*/ 0 h 320"/>
                  <a:gd name="T36" fmla="*/ 267 w 267"/>
                  <a:gd name="T37" fmla="*/ 10 h 320"/>
                  <a:gd name="T38" fmla="*/ 142 w 267"/>
                  <a:gd name="T39" fmla="*/ 195 h 320"/>
                  <a:gd name="T40" fmla="*/ 142 w 267"/>
                  <a:gd name="T41" fmla="*/ 210 h 320"/>
                  <a:gd name="T42" fmla="*/ 150 w 267"/>
                  <a:gd name="T43" fmla="*/ 213 h 320"/>
                  <a:gd name="T44" fmla="*/ 157 w 267"/>
                  <a:gd name="T45" fmla="*/ 210 h 320"/>
                  <a:gd name="T46" fmla="*/ 200 w 267"/>
                  <a:gd name="T47" fmla="*/ 167 h 320"/>
                  <a:gd name="T48" fmla="*/ 202 w 267"/>
                  <a:gd name="T49" fmla="*/ 164 h 320"/>
                  <a:gd name="T50" fmla="*/ 202 w 267"/>
                  <a:gd name="T51" fmla="*/ 156 h 320"/>
                  <a:gd name="T52" fmla="*/ 200 w 267"/>
                  <a:gd name="T53" fmla="*/ 152 h 320"/>
                  <a:gd name="T54" fmla="*/ 157 w 267"/>
                  <a:gd name="T55" fmla="*/ 109 h 320"/>
                  <a:gd name="T56" fmla="*/ 142 w 267"/>
                  <a:gd name="T57" fmla="*/ 109 h 320"/>
                  <a:gd name="T58" fmla="*/ 142 w 267"/>
                  <a:gd name="T59" fmla="*/ 125 h 320"/>
                  <a:gd name="T60" fmla="*/ 167 w 267"/>
                  <a:gd name="T61" fmla="*/ 149 h 320"/>
                  <a:gd name="T62" fmla="*/ 11 w 267"/>
                  <a:gd name="T63" fmla="*/ 149 h 320"/>
                  <a:gd name="T64" fmla="*/ 0 w 267"/>
                  <a:gd name="T65" fmla="*/ 160 h 320"/>
                  <a:gd name="T66" fmla="*/ 11 w 267"/>
                  <a:gd name="T67" fmla="*/ 170 h 320"/>
                  <a:gd name="T68" fmla="*/ 167 w 267"/>
                  <a:gd name="T69" fmla="*/ 170 h 320"/>
                  <a:gd name="T70" fmla="*/ 142 w 267"/>
                  <a:gd name="T71"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 h="320">
                    <a:moveTo>
                      <a:pt x="267" y="10"/>
                    </a:moveTo>
                    <a:cubicBezTo>
                      <a:pt x="267" y="309"/>
                      <a:pt x="267" y="309"/>
                      <a:pt x="267" y="309"/>
                    </a:cubicBezTo>
                    <a:cubicBezTo>
                      <a:pt x="267" y="315"/>
                      <a:pt x="262" y="320"/>
                      <a:pt x="256" y="320"/>
                    </a:cubicBezTo>
                    <a:cubicBezTo>
                      <a:pt x="96" y="320"/>
                      <a:pt x="96" y="320"/>
                      <a:pt x="96" y="320"/>
                    </a:cubicBezTo>
                    <a:cubicBezTo>
                      <a:pt x="90" y="320"/>
                      <a:pt x="86" y="315"/>
                      <a:pt x="86" y="309"/>
                    </a:cubicBezTo>
                    <a:cubicBezTo>
                      <a:pt x="86" y="213"/>
                      <a:pt x="86" y="213"/>
                      <a:pt x="86" y="213"/>
                    </a:cubicBezTo>
                    <a:cubicBezTo>
                      <a:pt x="86" y="207"/>
                      <a:pt x="90" y="202"/>
                      <a:pt x="96" y="202"/>
                    </a:cubicBezTo>
                    <a:cubicBezTo>
                      <a:pt x="102" y="202"/>
                      <a:pt x="107" y="207"/>
                      <a:pt x="107" y="213"/>
                    </a:cubicBezTo>
                    <a:cubicBezTo>
                      <a:pt x="107" y="298"/>
                      <a:pt x="107" y="298"/>
                      <a:pt x="107" y="298"/>
                    </a:cubicBezTo>
                    <a:cubicBezTo>
                      <a:pt x="246" y="298"/>
                      <a:pt x="246" y="298"/>
                      <a:pt x="246" y="298"/>
                    </a:cubicBezTo>
                    <a:cubicBezTo>
                      <a:pt x="246" y="21"/>
                      <a:pt x="246" y="21"/>
                      <a:pt x="246" y="21"/>
                    </a:cubicBezTo>
                    <a:cubicBezTo>
                      <a:pt x="107" y="21"/>
                      <a:pt x="107" y="21"/>
                      <a:pt x="107" y="21"/>
                    </a:cubicBezTo>
                    <a:cubicBezTo>
                      <a:pt x="107" y="106"/>
                      <a:pt x="107" y="106"/>
                      <a:pt x="107" y="106"/>
                    </a:cubicBezTo>
                    <a:cubicBezTo>
                      <a:pt x="107" y="112"/>
                      <a:pt x="102" y="117"/>
                      <a:pt x="96" y="117"/>
                    </a:cubicBezTo>
                    <a:cubicBezTo>
                      <a:pt x="90" y="117"/>
                      <a:pt x="86" y="112"/>
                      <a:pt x="86" y="106"/>
                    </a:cubicBezTo>
                    <a:cubicBezTo>
                      <a:pt x="86" y="10"/>
                      <a:pt x="86" y="10"/>
                      <a:pt x="86" y="10"/>
                    </a:cubicBezTo>
                    <a:cubicBezTo>
                      <a:pt x="86" y="4"/>
                      <a:pt x="90" y="0"/>
                      <a:pt x="96" y="0"/>
                    </a:cubicBezTo>
                    <a:cubicBezTo>
                      <a:pt x="256" y="0"/>
                      <a:pt x="256" y="0"/>
                      <a:pt x="256" y="0"/>
                    </a:cubicBezTo>
                    <a:cubicBezTo>
                      <a:pt x="262" y="0"/>
                      <a:pt x="267" y="4"/>
                      <a:pt x="267" y="10"/>
                    </a:cubicBezTo>
                    <a:close/>
                    <a:moveTo>
                      <a:pt x="142" y="195"/>
                    </a:moveTo>
                    <a:cubicBezTo>
                      <a:pt x="138" y="199"/>
                      <a:pt x="138" y="206"/>
                      <a:pt x="142" y="210"/>
                    </a:cubicBezTo>
                    <a:cubicBezTo>
                      <a:pt x="144" y="212"/>
                      <a:pt x="147" y="213"/>
                      <a:pt x="150" y="213"/>
                    </a:cubicBezTo>
                    <a:cubicBezTo>
                      <a:pt x="152" y="213"/>
                      <a:pt x="155" y="212"/>
                      <a:pt x="157" y="210"/>
                    </a:cubicBezTo>
                    <a:cubicBezTo>
                      <a:pt x="200" y="167"/>
                      <a:pt x="200" y="167"/>
                      <a:pt x="200" y="167"/>
                    </a:cubicBezTo>
                    <a:cubicBezTo>
                      <a:pt x="201" y="166"/>
                      <a:pt x="202" y="165"/>
                      <a:pt x="202" y="164"/>
                    </a:cubicBezTo>
                    <a:cubicBezTo>
                      <a:pt x="203" y="161"/>
                      <a:pt x="203" y="158"/>
                      <a:pt x="202" y="156"/>
                    </a:cubicBezTo>
                    <a:cubicBezTo>
                      <a:pt x="202" y="154"/>
                      <a:pt x="201" y="153"/>
                      <a:pt x="200" y="152"/>
                    </a:cubicBezTo>
                    <a:cubicBezTo>
                      <a:pt x="157" y="109"/>
                      <a:pt x="157" y="109"/>
                      <a:pt x="157" y="109"/>
                    </a:cubicBezTo>
                    <a:cubicBezTo>
                      <a:pt x="153" y="105"/>
                      <a:pt x="146" y="105"/>
                      <a:pt x="142" y="109"/>
                    </a:cubicBezTo>
                    <a:cubicBezTo>
                      <a:pt x="138" y="114"/>
                      <a:pt x="138" y="120"/>
                      <a:pt x="142" y="125"/>
                    </a:cubicBezTo>
                    <a:cubicBezTo>
                      <a:pt x="167" y="149"/>
                      <a:pt x="167" y="149"/>
                      <a:pt x="167" y="149"/>
                    </a:cubicBezTo>
                    <a:cubicBezTo>
                      <a:pt x="11" y="149"/>
                      <a:pt x="11" y="149"/>
                      <a:pt x="11" y="149"/>
                    </a:cubicBezTo>
                    <a:cubicBezTo>
                      <a:pt x="5" y="149"/>
                      <a:pt x="0" y="154"/>
                      <a:pt x="0" y="160"/>
                    </a:cubicBezTo>
                    <a:cubicBezTo>
                      <a:pt x="0" y="166"/>
                      <a:pt x="5" y="170"/>
                      <a:pt x="11" y="170"/>
                    </a:cubicBezTo>
                    <a:cubicBezTo>
                      <a:pt x="167" y="170"/>
                      <a:pt x="167" y="170"/>
                      <a:pt x="167" y="170"/>
                    </a:cubicBezTo>
                    <a:lnTo>
                      <a:pt x="142" y="19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1" name="Group 20">
            <a:extLst>
              <a:ext uri="{FF2B5EF4-FFF2-40B4-BE49-F238E27FC236}">
                <a16:creationId xmlns:a16="http://schemas.microsoft.com/office/drawing/2014/main" id="{4D083225-A8B7-0348-3D0F-A2429E1918A7}"/>
              </a:ext>
            </a:extLst>
          </p:cNvPr>
          <p:cNvGrpSpPr/>
          <p:nvPr/>
        </p:nvGrpSpPr>
        <p:grpSpPr>
          <a:xfrm>
            <a:off x="1268764" y="5712383"/>
            <a:ext cx="457200" cy="457200"/>
            <a:chOff x="2738208" y="5476072"/>
            <a:chExt cx="457200" cy="457200"/>
          </a:xfrm>
        </p:grpSpPr>
        <p:sp>
          <p:nvSpPr>
            <p:cNvPr id="22" name="Oval 21">
              <a:extLst>
                <a:ext uri="{FF2B5EF4-FFF2-40B4-BE49-F238E27FC236}">
                  <a16:creationId xmlns:a16="http://schemas.microsoft.com/office/drawing/2014/main" id="{4E12424D-631C-3B13-DB22-656A1598901D}"/>
                </a:ext>
              </a:extLst>
            </p:cNvPr>
            <p:cNvSpPr/>
            <p:nvPr/>
          </p:nvSpPr>
          <p:spPr bwMode="gray">
            <a:xfrm rot="5400000">
              <a:off x="2738208" y="5476072"/>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23" name="Freeform 54">
              <a:extLst>
                <a:ext uri="{FF2B5EF4-FFF2-40B4-BE49-F238E27FC236}">
                  <a16:creationId xmlns:a16="http://schemas.microsoft.com/office/drawing/2014/main" id="{E540D0C8-8933-0031-D06A-53EF60DD0A47}"/>
                </a:ext>
              </a:extLst>
            </p:cNvPr>
            <p:cNvSpPr>
              <a:spLocks noEditPoints="1"/>
            </p:cNvSpPr>
            <p:nvPr/>
          </p:nvSpPr>
          <p:spPr bwMode="auto">
            <a:xfrm>
              <a:off x="2882491" y="5611841"/>
              <a:ext cx="171047" cy="171854"/>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55">
              <a:extLst>
                <a:ext uri="{FF2B5EF4-FFF2-40B4-BE49-F238E27FC236}">
                  <a16:creationId xmlns:a16="http://schemas.microsoft.com/office/drawing/2014/main" id="{94A5CF19-F73B-7BEF-3A42-A0A5864857E9}"/>
                </a:ext>
              </a:extLst>
            </p:cNvPr>
            <p:cNvSpPr>
              <a:spLocks noEditPoints="1"/>
            </p:cNvSpPr>
            <p:nvPr/>
          </p:nvSpPr>
          <p:spPr bwMode="auto">
            <a:xfrm>
              <a:off x="2830854" y="5561055"/>
              <a:ext cx="274321" cy="27512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5" name="Arrow: Pentagon 135">
            <a:extLst>
              <a:ext uri="{FF2B5EF4-FFF2-40B4-BE49-F238E27FC236}">
                <a16:creationId xmlns:a16="http://schemas.microsoft.com/office/drawing/2014/main" id="{BC182DF9-B47D-D70B-4437-CD34634DF7F0}"/>
              </a:ext>
            </a:extLst>
          </p:cNvPr>
          <p:cNvSpPr/>
          <p:nvPr/>
        </p:nvSpPr>
        <p:spPr>
          <a:xfrm>
            <a:off x="87135" y="1478986"/>
            <a:ext cx="1852768" cy="274320"/>
          </a:xfrm>
          <a:prstGeom prst="homePlate">
            <a:avLst/>
          </a:prstGeom>
          <a:gradFill flip="none" rotWithShape="1">
            <a:gsLst>
              <a:gs pos="0">
                <a:schemeClr val="accent2">
                  <a:alpha val="20623"/>
                  <a:lumMod val="84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Calibri" panose="020F0502020204030204" pitchFamily="34" charset="0"/>
                <a:cs typeface="Calibri" panose="020F0502020204030204" pitchFamily="34" charset="0"/>
              </a:rPr>
              <a:t>ERA Key Components</a:t>
            </a:r>
          </a:p>
        </p:txBody>
      </p:sp>
      <p:grpSp>
        <p:nvGrpSpPr>
          <p:cNvPr id="26" name="Group 25">
            <a:extLst>
              <a:ext uri="{FF2B5EF4-FFF2-40B4-BE49-F238E27FC236}">
                <a16:creationId xmlns:a16="http://schemas.microsoft.com/office/drawing/2014/main" id="{46CB229F-8155-FB1F-F4BF-8EE5E681EA22}"/>
              </a:ext>
            </a:extLst>
          </p:cNvPr>
          <p:cNvGrpSpPr/>
          <p:nvPr/>
        </p:nvGrpSpPr>
        <p:grpSpPr>
          <a:xfrm>
            <a:off x="1257185" y="1943685"/>
            <a:ext cx="457200" cy="457200"/>
            <a:chOff x="903791" y="2348143"/>
            <a:chExt cx="457200" cy="457200"/>
          </a:xfrm>
        </p:grpSpPr>
        <p:sp>
          <p:nvSpPr>
            <p:cNvPr id="27" name="Oval 26">
              <a:extLst>
                <a:ext uri="{FF2B5EF4-FFF2-40B4-BE49-F238E27FC236}">
                  <a16:creationId xmlns:a16="http://schemas.microsoft.com/office/drawing/2014/main" id="{6A2E9974-F5ED-A30B-B636-9421D306E40F}"/>
                </a:ext>
              </a:extLst>
            </p:cNvPr>
            <p:cNvSpPr/>
            <p:nvPr/>
          </p:nvSpPr>
          <p:spPr bwMode="gray">
            <a:xfrm rot="5400000">
              <a:off x="903791" y="2348143"/>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28" name="Freeform 489">
              <a:extLst>
                <a:ext uri="{FF2B5EF4-FFF2-40B4-BE49-F238E27FC236}">
                  <a16:creationId xmlns:a16="http://schemas.microsoft.com/office/drawing/2014/main" id="{F87F3461-2006-985C-59FB-0D26D8330C71}"/>
                </a:ext>
              </a:extLst>
            </p:cNvPr>
            <p:cNvSpPr>
              <a:spLocks noEditPoints="1"/>
            </p:cNvSpPr>
            <p:nvPr/>
          </p:nvSpPr>
          <p:spPr bwMode="auto">
            <a:xfrm>
              <a:off x="1103014" y="2652767"/>
              <a:ext cx="46670" cy="4667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21 h 64"/>
                <a:gd name="T12" fmla="*/ 21 w 64"/>
                <a:gd name="T13" fmla="*/ 32 h 64"/>
                <a:gd name="T14" fmla="*/ 32 w 64"/>
                <a:gd name="T15" fmla="*/ 42 h 64"/>
                <a:gd name="T16" fmla="*/ 4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21"/>
                  </a:moveTo>
                  <a:cubicBezTo>
                    <a:pt x="26" y="21"/>
                    <a:pt x="21" y="26"/>
                    <a:pt x="21" y="32"/>
                  </a:cubicBezTo>
                  <a:cubicBezTo>
                    <a:pt x="21" y="38"/>
                    <a:pt x="26" y="42"/>
                    <a:pt x="32" y="42"/>
                  </a:cubicBezTo>
                  <a:cubicBezTo>
                    <a:pt x="38" y="42"/>
                    <a:pt x="42" y="38"/>
                    <a:pt x="42" y="32"/>
                  </a:cubicBezTo>
                  <a:cubicBezTo>
                    <a:pt x="42" y="26"/>
                    <a:pt x="38" y="21"/>
                    <a:pt x="32" y="2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490">
              <a:extLst>
                <a:ext uri="{FF2B5EF4-FFF2-40B4-BE49-F238E27FC236}">
                  <a16:creationId xmlns:a16="http://schemas.microsoft.com/office/drawing/2014/main" id="{3FFF8681-2C1E-C73C-FBDE-52AAE8EBD43A}"/>
                </a:ext>
              </a:extLst>
            </p:cNvPr>
            <p:cNvSpPr>
              <a:spLocks noEditPoints="1"/>
            </p:cNvSpPr>
            <p:nvPr/>
          </p:nvSpPr>
          <p:spPr bwMode="auto">
            <a:xfrm>
              <a:off x="1057429" y="2468257"/>
              <a:ext cx="137840" cy="169315"/>
            </a:xfrm>
            <a:custGeom>
              <a:avLst/>
              <a:gdLst>
                <a:gd name="T0" fmla="*/ 116 w 191"/>
                <a:gd name="T1" fmla="*/ 234 h 234"/>
                <a:gd name="T2" fmla="*/ 73 w 191"/>
                <a:gd name="T3" fmla="*/ 234 h 234"/>
                <a:gd name="T4" fmla="*/ 63 w 191"/>
                <a:gd name="T5" fmla="*/ 224 h 234"/>
                <a:gd name="T6" fmla="*/ 63 w 191"/>
                <a:gd name="T7" fmla="*/ 138 h 234"/>
                <a:gd name="T8" fmla="*/ 66 w 191"/>
                <a:gd name="T9" fmla="*/ 131 h 234"/>
                <a:gd name="T10" fmla="*/ 73 w 191"/>
                <a:gd name="T11" fmla="*/ 128 h 234"/>
                <a:gd name="T12" fmla="*/ 95 w 191"/>
                <a:gd name="T13" fmla="*/ 128 h 234"/>
                <a:gd name="T14" fmla="*/ 127 w 191"/>
                <a:gd name="T15" fmla="*/ 96 h 234"/>
                <a:gd name="T16" fmla="*/ 95 w 191"/>
                <a:gd name="T17" fmla="*/ 64 h 234"/>
                <a:gd name="T18" fmla="*/ 63 w 191"/>
                <a:gd name="T19" fmla="*/ 90 h 234"/>
                <a:gd name="T20" fmla="*/ 53 w 191"/>
                <a:gd name="T21" fmla="*/ 99 h 234"/>
                <a:gd name="T22" fmla="*/ 10 w 191"/>
                <a:gd name="T23" fmla="*/ 96 h 234"/>
                <a:gd name="T24" fmla="*/ 0 w 191"/>
                <a:gd name="T25" fmla="*/ 85 h 234"/>
                <a:gd name="T26" fmla="*/ 0 w 191"/>
                <a:gd name="T27" fmla="*/ 80 h 234"/>
                <a:gd name="T28" fmla="*/ 95 w 191"/>
                <a:gd name="T29" fmla="*/ 0 h 234"/>
                <a:gd name="T30" fmla="*/ 191 w 191"/>
                <a:gd name="T31" fmla="*/ 96 h 234"/>
                <a:gd name="T32" fmla="*/ 127 w 191"/>
                <a:gd name="T33" fmla="*/ 186 h 234"/>
                <a:gd name="T34" fmla="*/ 127 w 191"/>
                <a:gd name="T35" fmla="*/ 224 h 234"/>
                <a:gd name="T36" fmla="*/ 116 w 191"/>
                <a:gd name="T37" fmla="*/ 234 h 234"/>
                <a:gd name="T38" fmla="*/ 84 w 191"/>
                <a:gd name="T39" fmla="*/ 213 h 234"/>
                <a:gd name="T40" fmla="*/ 105 w 191"/>
                <a:gd name="T41" fmla="*/ 213 h 234"/>
                <a:gd name="T42" fmla="*/ 105 w 191"/>
                <a:gd name="T43" fmla="*/ 178 h 234"/>
                <a:gd name="T44" fmla="*/ 113 w 191"/>
                <a:gd name="T45" fmla="*/ 168 h 234"/>
                <a:gd name="T46" fmla="*/ 169 w 191"/>
                <a:gd name="T47" fmla="*/ 96 h 234"/>
                <a:gd name="T48" fmla="*/ 95 w 191"/>
                <a:gd name="T49" fmla="*/ 21 h 234"/>
                <a:gd name="T50" fmla="*/ 23 w 191"/>
                <a:gd name="T51" fmla="*/ 75 h 234"/>
                <a:gd name="T52" fmla="*/ 45 w 191"/>
                <a:gd name="T53" fmla="*/ 77 h 234"/>
                <a:gd name="T54" fmla="*/ 95 w 191"/>
                <a:gd name="T55" fmla="*/ 42 h 234"/>
                <a:gd name="T56" fmla="*/ 148 w 191"/>
                <a:gd name="T57" fmla="*/ 96 h 234"/>
                <a:gd name="T58" fmla="*/ 95 w 191"/>
                <a:gd name="T59" fmla="*/ 149 h 234"/>
                <a:gd name="T60" fmla="*/ 84 w 191"/>
                <a:gd name="T61" fmla="*/ 149 h 234"/>
                <a:gd name="T62" fmla="*/ 84 w 191"/>
                <a:gd name="T63" fmla="*/ 21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234">
                  <a:moveTo>
                    <a:pt x="116" y="234"/>
                  </a:moveTo>
                  <a:cubicBezTo>
                    <a:pt x="73" y="234"/>
                    <a:pt x="73" y="234"/>
                    <a:pt x="73" y="234"/>
                  </a:cubicBezTo>
                  <a:cubicBezTo>
                    <a:pt x="67" y="234"/>
                    <a:pt x="63" y="230"/>
                    <a:pt x="63" y="224"/>
                  </a:cubicBezTo>
                  <a:cubicBezTo>
                    <a:pt x="63" y="138"/>
                    <a:pt x="63" y="138"/>
                    <a:pt x="63" y="138"/>
                  </a:cubicBezTo>
                  <a:cubicBezTo>
                    <a:pt x="63" y="136"/>
                    <a:pt x="64" y="133"/>
                    <a:pt x="66" y="131"/>
                  </a:cubicBezTo>
                  <a:cubicBezTo>
                    <a:pt x="68" y="129"/>
                    <a:pt x="70" y="128"/>
                    <a:pt x="73" y="128"/>
                  </a:cubicBezTo>
                  <a:cubicBezTo>
                    <a:pt x="95" y="128"/>
                    <a:pt x="95" y="128"/>
                    <a:pt x="95" y="128"/>
                  </a:cubicBezTo>
                  <a:cubicBezTo>
                    <a:pt x="111" y="128"/>
                    <a:pt x="127" y="112"/>
                    <a:pt x="127" y="96"/>
                  </a:cubicBezTo>
                  <a:cubicBezTo>
                    <a:pt x="127" y="78"/>
                    <a:pt x="112" y="64"/>
                    <a:pt x="95" y="64"/>
                  </a:cubicBezTo>
                  <a:cubicBezTo>
                    <a:pt x="79" y="64"/>
                    <a:pt x="66" y="75"/>
                    <a:pt x="63" y="90"/>
                  </a:cubicBezTo>
                  <a:cubicBezTo>
                    <a:pt x="62" y="95"/>
                    <a:pt x="58" y="99"/>
                    <a:pt x="53" y="99"/>
                  </a:cubicBezTo>
                  <a:cubicBezTo>
                    <a:pt x="10" y="96"/>
                    <a:pt x="10" y="96"/>
                    <a:pt x="10" y="96"/>
                  </a:cubicBezTo>
                  <a:cubicBezTo>
                    <a:pt x="4" y="95"/>
                    <a:pt x="0" y="91"/>
                    <a:pt x="0" y="85"/>
                  </a:cubicBezTo>
                  <a:cubicBezTo>
                    <a:pt x="0" y="85"/>
                    <a:pt x="0" y="82"/>
                    <a:pt x="0" y="80"/>
                  </a:cubicBezTo>
                  <a:cubicBezTo>
                    <a:pt x="8" y="33"/>
                    <a:pt x="47" y="0"/>
                    <a:pt x="95" y="0"/>
                  </a:cubicBezTo>
                  <a:cubicBezTo>
                    <a:pt x="148" y="0"/>
                    <a:pt x="191" y="43"/>
                    <a:pt x="191" y="96"/>
                  </a:cubicBezTo>
                  <a:cubicBezTo>
                    <a:pt x="191" y="137"/>
                    <a:pt x="165" y="173"/>
                    <a:pt x="127" y="186"/>
                  </a:cubicBezTo>
                  <a:cubicBezTo>
                    <a:pt x="127" y="224"/>
                    <a:pt x="127" y="224"/>
                    <a:pt x="127" y="224"/>
                  </a:cubicBezTo>
                  <a:cubicBezTo>
                    <a:pt x="127" y="230"/>
                    <a:pt x="122" y="234"/>
                    <a:pt x="116" y="234"/>
                  </a:cubicBezTo>
                  <a:close/>
                  <a:moveTo>
                    <a:pt x="84" y="213"/>
                  </a:moveTo>
                  <a:cubicBezTo>
                    <a:pt x="105" y="213"/>
                    <a:pt x="105" y="213"/>
                    <a:pt x="105" y="213"/>
                  </a:cubicBezTo>
                  <a:cubicBezTo>
                    <a:pt x="105" y="178"/>
                    <a:pt x="105" y="178"/>
                    <a:pt x="105" y="178"/>
                  </a:cubicBezTo>
                  <a:cubicBezTo>
                    <a:pt x="105" y="173"/>
                    <a:pt x="109" y="169"/>
                    <a:pt x="113" y="168"/>
                  </a:cubicBezTo>
                  <a:cubicBezTo>
                    <a:pt x="146" y="159"/>
                    <a:pt x="169" y="130"/>
                    <a:pt x="169" y="96"/>
                  </a:cubicBezTo>
                  <a:cubicBezTo>
                    <a:pt x="169" y="54"/>
                    <a:pt x="136" y="21"/>
                    <a:pt x="95" y="21"/>
                  </a:cubicBezTo>
                  <a:cubicBezTo>
                    <a:pt x="61" y="21"/>
                    <a:pt x="32" y="43"/>
                    <a:pt x="23" y="75"/>
                  </a:cubicBezTo>
                  <a:cubicBezTo>
                    <a:pt x="45" y="77"/>
                    <a:pt x="45" y="77"/>
                    <a:pt x="45" y="77"/>
                  </a:cubicBezTo>
                  <a:cubicBezTo>
                    <a:pt x="52" y="56"/>
                    <a:pt x="72" y="42"/>
                    <a:pt x="95" y="42"/>
                  </a:cubicBezTo>
                  <a:cubicBezTo>
                    <a:pt x="124" y="42"/>
                    <a:pt x="148" y="66"/>
                    <a:pt x="148" y="96"/>
                  </a:cubicBezTo>
                  <a:cubicBezTo>
                    <a:pt x="148" y="125"/>
                    <a:pt x="124" y="149"/>
                    <a:pt x="95" y="149"/>
                  </a:cubicBezTo>
                  <a:cubicBezTo>
                    <a:pt x="84" y="149"/>
                    <a:pt x="84" y="149"/>
                    <a:pt x="84" y="149"/>
                  </a:cubicBezTo>
                  <a:lnTo>
                    <a:pt x="84" y="21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30" name="Straight Connector 29">
            <a:extLst>
              <a:ext uri="{FF2B5EF4-FFF2-40B4-BE49-F238E27FC236}">
                <a16:creationId xmlns:a16="http://schemas.microsoft.com/office/drawing/2014/main" id="{1D1C9347-0742-CD77-73B1-710697872448}"/>
              </a:ext>
            </a:extLst>
          </p:cNvPr>
          <p:cNvCxnSpPr>
            <a:cxnSpLocks/>
          </p:cNvCxnSpPr>
          <p:nvPr/>
        </p:nvCxnSpPr>
        <p:spPr>
          <a:xfrm flipH="1">
            <a:off x="751286" y="2172285"/>
            <a:ext cx="505901" cy="0"/>
          </a:xfrm>
          <a:prstGeom prst="line">
            <a:avLst/>
          </a:prstGeom>
          <a:noFill/>
          <a:ln w="9525" cap="flat" cmpd="sng" algn="ctr">
            <a:solidFill>
              <a:schemeClr val="bg1">
                <a:lumMod val="75000"/>
              </a:schemeClr>
            </a:solidFill>
            <a:prstDash val="dash"/>
          </a:ln>
          <a:effectLst/>
        </p:spPr>
      </p:cxnSp>
      <p:cxnSp>
        <p:nvCxnSpPr>
          <p:cNvPr id="31" name="Straight Connector 30">
            <a:extLst>
              <a:ext uri="{FF2B5EF4-FFF2-40B4-BE49-F238E27FC236}">
                <a16:creationId xmlns:a16="http://schemas.microsoft.com/office/drawing/2014/main" id="{3BD7C090-AE22-BAF0-240D-8D4ECF87EE47}"/>
              </a:ext>
            </a:extLst>
          </p:cNvPr>
          <p:cNvCxnSpPr>
            <a:cxnSpLocks/>
          </p:cNvCxnSpPr>
          <p:nvPr/>
        </p:nvCxnSpPr>
        <p:spPr>
          <a:xfrm flipH="1">
            <a:off x="751286" y="2926025"/>
            <a:ext cx="505901" cy="0"/>
          </a:xfrm>
          <a:prstGeom prst="line">
            <a:avLst/>
          </a:prstGeom>
          <a:noFill/>
          <a:ln w="9525" cap="flat" cmpd="sng" algn="ctr">
            <a:solidFill>
              <a:schemeClr val="bg1">
                <a:lumMod val="75000"/>
              </a:schemeClr>
            </a:solidFill>
            <a:prstDash val="dash"/>
          </a:ln>
          <a:effectLst/>
        </p:spPr>
      </p:cxnSp>
      <p:cxnSp>
        <p:nvCxnSpPr>
          <p:cNvPr id="32" name="Straight Connector 31">
            <a:extLst>
              <a:ext uri="{FF2B5EF4-FFF2-40B4-BE49-F238E27FC236}">
                <a16:creationId xmlns:a16="http://schemas.microsoft.com/office/drawing/2014/main" id="{3ACA1709-94A4-93C2-4B69-9D4ABCC793C3}"/>
              </a:ext>
            </a:extLst>
          </p:cNvPr>
          <p:cNvCxnSpPr>
            <a:cxnSpLocks/>
          </p:cNvCxnSpPr>
          <p:nvPr/>
        </p:nvCxnSpPr>
        <p:spPr>
          <a:xfrm flipH="1">
            <a:off x="755873" y="3679765"/>
            <a:ext cx="501312" cy="0"/>
          </a:xfrm>
          <a:prstGeom prst="line">
            <a:avLst/>
          </a:prstGeom>
          <a:noFill/>
          <a:ln w="9525" cap="flat" cmpd="sng" algn="ctr">
            <a:solidFill>
              <a:schemeClr val="bg1">
                <a:lumMod val="75000"/>
              </a:schemeClr>
            </a:solidFill>
            <a:prstDash val="dash"/>
          </a:ln>
          <a:effectLst/>
        </p:spPr>
      </p:cxnSp>
      <p:cxnSp>
        <p:nvCxnSpPr>
          <p:cNvPr id="33" name="Straight Connector 32">
            <a:extLst>
              <a:ext uri="{FF2B5EF4-FFF2-40B4-BE49-F238E27FC236}">
                <a16:creationId xmlns:a16="http://schemas.microsoft.com/office/drawing/2014/main" id="{2393AE73-0590-86DB-D943-D1BCD227C986}"/>
              </a:ext>
            </a:extLst>
          </p:cNvPr>
          <p:cNvCxnSpPr>
            <a:cxnSpLocks/>
          </p:cNvCxnSpPr>
          <p:nvPr/>
        </p:nvCxnSpPr>
        <p:spPr>
          <a:xfrm flipH="1">
            <a:off x="755873" y="4433505"/>
            <a:ext cx="501312" cy="0"/>
          </a:xfrm>
          <a:prstGeom prst="line">
            <a:avLst/>
          </a:prstGeom>
          <a:noFill/>
          <a:ln w="9525" cap="flat" cmpd="sng" algn="ctr">
            <a:solidFill>
              <a:schemeClr val="bg1">
                <a:lumMod val="75000"/>
              </a:schemeClr>
            </a:solidFill>
            <a:prstDash val="dash"/>
          </a:ln>
          <a:effectLst/>
        </p:spPr>
      </p:cxnSp>
      <p:cxnSp>
        <p:nvCxnSpPr>
          <p:cNvPr id="34" name="Straight Connector 33">
            <a:extLst>
              <a:ext uri="{FF2B5EF4-FFF2-40B4-BE49-F238E27FC236}">
                <a16:creationId xmlns:a16="http://schemas.microsoft.com/office/drawing/2014/main" id="{60C28A60-E9AB-A1CE-FFB6-5935B6818791}"/>
              </a:ext>
            </a:extLst>
          </p:cNvPr>
          <p:cNvCxnSpPr>
            <a:cxnSpLocks/>
          </p:cNvCxnSpPr>
          <p:nvPr/>
        </p:nvCxnSpPr>
        <p:spPr>
          <a:xfrm flipH="1" flipV="1">
            <a:off x="755873" y="5186049"/>
            <a:ext cx="501312" cy="1196"/>
          </a:xfrm>
          <a:prstGeom prst="line">
            <a:avLst/>
          </a:prstGeom>
          <a:noFill/>
          <a:ln w="9525" cap="flat" cmpd="sng" algn="ctr">
            <a:solidFill>
              <a:schemeClr val="bg1">
                <a:lumMod val="75000"/>
              </a:schemeClr>
            </a:solidFill>
            <a:prstDash val="dash"/>
          </a:ln>
          <a:effectLst/>
        </p:spPr>
      </p:cxnSp>
      <p:cxnSp>
        <p:nvCxnSpPr>
          <p:cNvPr id="35" name="Straight Connector 34">
            <a:extLst>
              <a:ext uri="{FF2B5EF4-FFF2-40B4-BE49-F238E27FC236}">
                <a16:creationId xmlns:a16="http://schemas.microsoft.com/office/drawing/2014/main" id="{B148D427-7401-FC46-EE4F-F65E311ABB00}"/>
              </a:ext>
            </a:extLst>
          </p:cNvPr>
          <p:cNvCxnSpPr>
            <a:cxnSpLocks/>
          </p:cNvCxnSpPr>
          <p:nvPr/>
        </p:nvCxnSpPr>
        <p:spPr>
          <a:xfrm>
            <a:off x="755873" y="5940983"/>
            <a:ext cx="512891" cy="0"/>
          </a:xfrm>
          <a:prstGeom prst="line">
            <a:avLst/>
          </a:prstGeom>
          <a:noFill/>
          <a:ln w="9525" cap="flat" cmpd="sng" algn="ctr">
            <a:solidFill>
              <a:schemeClr val="bg1">
                <a:lumMod val="75000"/>
              </a:schemeClr>
            </a:solidFill>
            <a:prstDash val="dash"/>
          </a:ln>
          <a:effectLst/>
        </p:spPr>
      </p:cxnSp>
      <p:grpSp>
        <p:nvGrpSpPr>
          <p:cNvPr id="36" name="Group 35">
            <a:extLst>
              <a:ext uri="{FF2B5EF4-FFF2-40B4-BE49-F238E27FC236}">
                <a16:creationId xmlns:a16="http://schemas.microsoft.com/office/drawing/2014/main" id="{0DF2EFE3-8777-7580-7523-36B1536E872F}"/>
              </a:ext>
            </a:extLst>
          </p:cNvPr>
          <p:cNvGrpSpPr/>
          <p:nvPr/>
        </p:nvGrpSpPr>
        <p:grpSpPr>
          <a:xfrm>
            <a:off x="1257185" y="4204905"/>
            <a:ext cx="457200" cy="457200"/>
            <a:chOff x="1930416" y="4083429"/>
            <a:chExt cx="457200" cy="457200"/>
          </a:xfrm>
        </p:grpSpPr>
        <p:sp>
          <p:nvSpPr>
            <p:cNvPr id="37" name="Oval 36">
              <a:extLst>
                <a:ext uri="{FF2B5EF4-FFF2-40B4-BE49-F238E27FC236}">
                  <a16:creationId xmlns:a16="http://schemas.microsoft.com/office/drawing/2014/main" id="{776DE24E-C869-EF3F-0295-2DE334D5C130}"/>
                </a:ext>
              </a:extLst>
            </p:cNvPr>
            <p:cNvSpPr/>
            <p:nvPr/>
          </p:nvSpPr>
          <p:spPr bwMode="gray">
            <a:xfrm rot="5400000">
              <a:off x="1930416" y="4083429"/>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38" name="Freeform 504">
              <a:extLst>
                <a:ext uri="{FF2B5EF4-FFF2-40B4-BE49-F238E27FC236}">
                  <a16:creationId xmlns:a16="http://schemas.microsoft.com/office/drawing/2014/main" id="{CF530305-FEE6-8E4B-E120-90436A1475C1}"/>
                </a:ext>
              </a:extLst>
            </p:cNvPr>
            <p:cNvSpPr>
              <a:spLocks noEditPoints="1"/>
            </p:cNvSpPr>
            <p:nvPr/>
          </p:nvSpPr>
          <p:spPr bwMode="auto">
            <a:xfrm>
              <a:off x="2041574" y="4198522"/>
              <a:ext cx="230310" cy="192466"/>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9" name="Freeform 6">
            <a:extLst>
              <a:ext uri="{FF2B5EF4-FFF2-40B4-BE49-F238E27FC236}">
                <a16:creationId xmlns:a16="http://schemas.microsoft.com/office/drawing/2014/main" id="{62BA61E6-2B96-FF28-9F26-B6CBCE90FF43}"/>
              </a:ext>
            </a:extLst>
          </p:cNvPr>
          <p:cNvSpPr>
            <a:spLocks/>
          </p:cNvSpPr>
          <p:nvPr/>
        </p:nvSpPr>
        <p:spPr bwMode="auto">
          <a:xfrm>
            <a:off x="9529979" y="1852779"/>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40" name="Title 3">
            <a:extLst>
              <a:ext uri="{FF2B5EF4-FFF2-40B4-BE49-F238E27FC236}">
                <a16:creationId xmlns:a16="http://schemas.microsoft.com/office/drawing/2014/main" id="{CCF99992-4C00-387D-4FEA-042F33B308CA}"/>
              </a:ext>
            </a:extLst>
          </p:cNvPr>
          <p:cNvSpPr txBox="1">
            <a:spLocks/>
          </p:cNvSpPr>
          <p:nvPr/>
        </p:nvSpPr>
        <p:spPr>
          <a:xfrm>
            <a:off x="1862897" y="2025487"/>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User Input Interface</a:t>
            </a:r>
            <a:endParaRPr lang="en-US" sz="1300" dirty="0">
              <a:solidFill>
                <a:schemeClr val="accent2"/>
              </a:solidFill>
              <a:latin typeface="Calibri" panose="020F0502020204030204" pitchFamily="34" charset="0"/>
              <a:ea typeface="+mn-ea"/>
              <a:cs typeface="Calibri" panose="020F0502020204030204" pitchFamily="34" charset="0"/>
            </a:endParaRPr>
          </a:p>
        </p:txBody>
      </p:sp>
      <p:sp>
        <p:nvSpPr>
          <p:cNvPr id="41" name="Title 6">
            <a:extLst>
              <a:ext uri="{FF2B5EF4-FFF2-40B4-BE49-F238E27FC236}">
                <a16:creationId xmlns:a16="http://schemas.microsoft.com/office/drawing/2014/main" id="{D07946F7-91AA-DF59-688C-2672780444AD}"/>
              </a:ext>
            </a:extLst>
          </p:cNvPr>
          <p:cNvSpPr txBox="1">
            <a:spLocks/>
          </p:cNvSpPr>
          <p:nvPr/>
        </p:nvSpPr>
        <p:spPr bwMode="gray">
          <a:xfrm>
            <a:off x="3641802" y="1924393"/>
            <a:ext cx="5778944"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Streamlined Data Input: The interface facilitates easy input of crucial information like floor plans, access points, and audio sensors.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Comprehensive Metadata Repository: A "Metadata" section serves as a repository for network configurations, sensor specifications, and building layout details.</a:t>
            </a:r>
          </a:p>
        </p:txBody>
      </p:sp>
      <p:cxnSp>
        <p:nvCxnSpPr>
          <p:cNvPr id="42" name="Straight Connector 41">
            <a:extLst>
              <a:ext uri="{FF2B5EF4-FFF2-40B4-BE49-F238E27FC236}">
                <a16:creationId xmlns:a16="http://schemas.microsoft.com/office/drawing/2014/main" id="{85672E17-8CD0-1D9A-85C4-8931971B8C62}"/>
              </a:ext>
            </a:extLst>
          </p:cNvPr>
          <p:cNvCxnSpPr>
            <a:cxnSpLocks/>
          </p:cNvCxnSpPr>
          <p:nvPr/>
        </p:nvCxnSpPr>
        <p:spPr>
          <a:xfrm flipH="1" flipV="1">
            <a:off x="3574661" y="1881900"/>
            <a:ext cx="0" cy="640080"/>
          </a:xfrm>
          <a:prstGeom prst="line">
            <a:avLst/>
          </a:prstGeom>
          <a:noFill/>
          <a:ln w="6350">
            <a:solidFill>
              <a:schemeClr val="bg1">
                <a:lumMod val="65000"/>
              </a:schemeClr>
            </a:solidFill>
            <a:prstDash val="solid"/>
          </a:ln>
        </p:spPr>
      </p:cxnSp>
      <p:sp>
        <p:nvSpPr>
          <p:cNvPr id="43" name="Rectangle: Rounded Corners 145">
            <a:extLst>
              <a:ext uri="{FF2B5EF4-FFF2-40B4-BE49-F238E27FC236}">
                <a16:creationId xmlns:a16="http://schemas.microsoft.com/office/drawing/2014/main" id="{0F24FE7E-9D2F-0404-128A-96D40483D172}"/>
              </a:ext>
            </a:extLst>
          </p:cNvPr>
          <p:cNvSpPr/>
          <p:nvPr/>
        </p:nvSpPr>
        <p:spPr bwMode="gray">
          <a:xfrm>
            <a:off x="9846013" y="1753305"/>
            <a:ext cx="1926798" cy="4754187"/>
          </a:xfrm>
          <a:prstGeom prst="roundRect">
            <a:avLst>
              <a:gd name="adj" fmla="val 2136"/>
            </a:avLst>
          </a:prstGeom>
          <a:solidFill>
            <a:schemeClr val="bg1">
              <a:lumMod val="95000"/>
            </a:schemeClr>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DE676E0D-6A7C-6C52-153E-69345D229887}"/>
              </a:ext>
            </a:extLst>
          </p:cNvPr>
          <p:cNvSpPr/>
          <p:nvPr/>
        </p:nvSpPr>
        <p:spPr>
          <a:xfrm>
            <a:off x="9876325" y="1761841"/>
            <a:ext cx="1887313" cy="784830"/>
          </a:xfrm>
          <a:prstGeom prst="rect">
            <a:avLst/>
          </a:prstGeom>
          <a:effectLst/>
        </p:spPr>
        <p:txBody>
          <a:bodyPr wrap="square"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tab pos="457200" algn="l"/>
              </a:tabLst>
              <a:defRPr/>
            </a:pPr>
            <a:r>
              <a:rPr lang="en-US" sz="900" dirty="0">
                <a:solidFill>
                  <a:schemeClr val="accent2"/>
                </a:solidFill>
                <a:latin typeface="Calibri" panose="020F0502020204030204" pitchFamily="34" charset="0"/>
                <a:ea typeface="Open Sans" panose="020B0606030504020204" pitchFamily="34" charset="0"/>
                <a:cs typeface="Calibri" panose="020F0502020204030204" pitchFamily="34" charset="0"/>
              </a:rPr>
              <a:t>Simplifies the process of incorporating building layout </a:t>
            </a:r>
            <a:r>
              <a:rPr lang="en-US" sz="900" dirty="0">
                <a:solidFill>
                  <a:prstClr val="black"/>
                </a:solidFill>
                <a:latin typeface="Calibri" panose="020F0502020204030204" pitchFamily="34" charset="0"/>
                <a:ea typeface="Open Sans" panose="020B0606030504020204" pitchFamily="34" charset="0"/>
                <a:cs typeface="Calibri" panose="020F0502020204030204" pitchFamily="34" charset="0"/>
              </a:rPr>
              <a:t>data into the system, ensuring accurate and efficient planning of emergency response strategies.</a:t>
            </a:r>
          </a:p>
        </p:txBody>
      </p:sp>
      <p:sp>
        <p:nvSpPr>
          <p:cNvPr id="45" name="Rectangle 44">
            <a:extLst>
              <a:ext uri="{FF2B5EF4-FFF2-40B4-BE49-F238E27FC236}">
                <a16:creationId xmlns:a16="http://schemas.microsoft.com/office/drawing/2014/main" id="{5057F264-1EC4-EA91-7F2C-5A8A587DA1AE}"/>
              </a:ext>
            </a:extLst>
          </p:cNvPr>
          <p:cNvSpPr/>
          <p:nvPr/>
        </p:nvSpPr>
        <p:spPr>
          <a:xfrm>
            <a:off x="9835109" y="2671407"/>
            <a:ext cx="1887313" cy="59093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6"/>
                </a:solidFill>
                <a:effectLst/>
                <a:uLnTx/>
                <a:uFillTx/>
                <a:latin typeface="Calibri"/>
                <a:ea typeface="Open Sans"/>
                <a:cs typeface="Calibri"/>
              </a:rPr>
              <a:t>Early detection of unauthorized devices </a:t>
            </a:r>
            <a:r>
              <a:rPr kumimoji="0" lang="en-US" sz="900" b="1" i="0" u="none" strike="noStrike" kern="0" cap="none" spc="0" normalizeH="0" baseline="0" noProof="0" dirty="0">
                <a:ln>
                  <a:noFill/>
                </a:ln>
                <a:effectLst/>
                <a:uLnTx/>
                <a:uFillTx/>
                <a:latin typeface="Calibri"/>
                <a:ea typeface="Open Sans"/>
                <a:cs typeface="Calibri"/>
              </a:rPr>
              <a:t>allows for prompt action to prevent potential security breaches and safeguard network integrity.</a:t>
            </a:r>
            <a:endParaRPr lang="en-US" sz="900" b="1" i="0" u="none" strike="noStrike" kern="0" cap="none" spc="0" normalizeH="0" baseline="0" noProof="0" dirty="0">
              <a:ln>
                <a:noFill/>
              </a:ln>
              <a:effectLst/>
              <a:uLnTx/>
              <a:uFillTx/>
              <a:latin typeface="Calibri"/>
              <a:ea typeface="Open Sans"/>
              <a:cs typeface="Calibri"/>
            </a:endParaRPr>
          </a:p>
        </p:txBody>
      </p:sp>
      <p:sp>
        <p:nvSpPr>
          <p:cNvPr id="46" name="Rectangle 45">
            <a:extLst>
              <a:ext uri="{FF2B5EF4-FFF2-40B4-BE49-F238E27FC236}">
                <a16:creationId xmlns:a16="http://schemas.microsoft.com/office/drawing/2014/main" id="{96F34038-7461-3504-00F1-8E827C9959EF}"/>
              </a:ext>
            </a:extLst>
          </p:cNvPr>
          <p:cNvSpPr/>
          <p:nvPr/>
        </p:nvSpPr>
        <p:spPr>
          <a:xfrm>
            <a:off x="9865989" y="3353350"/>
            <a:ext cx="1897649"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2"/>
                </a:solidFill>
                <a:effectLst/>
                <a:uLnTx/>
                <a:uFillTx/>
                <a:latin typeface="Calibri"/>
                <a:ea typeface="Open Sans"/>
                <a:cs typeface="Calibri"/>
              </a:rPr>
              <a:t>High precision in gunshot detection </a:t>
            </a:r>
            <a:r>
              <a:rPr kumimoji="0" lang="en-US" sz="900" b="1" i="0" u="none" strike="noStrike" kern="0" cap="none" spc="0" normalizeH="0" baseline="0" noProof="0" dirty="0">
                <a:ln>
                  <a:noFill/>
                </a:ln>
                <a:effectLst/>
                <a:uLnTx/>
                <a:uFillTx/>
                <a:latin typeface="Calibri"/>
                <a:ea typeface="Open Sans"/>
                <a:cs typeface="Calibri"/>
              </a:rPr>
              <a:t>minimizes false alarms and ensures timely response to active shooter incidents, enhancing campus security.</a:t>
            </a:r>
          </a:p>
        </p:txBody>
      </p:sp>
      <p:sp>
        <p:nvSpPr>
          <p:cNvPr id="47" name="Rectangle 46">
            <a:extLst>
              <a:ext uri="{FF2B5EF4-FFF2-40B4-BE49-F238E27FC236}">
                <a16:creationId xmlns:a16="http://schemas.microsoft.com/office/drawing/2014/main" id="{962C0422-0CFB-6E65-16E1-764EFE41DBF7}"/>
              </a:ext>
            </a:extLst>
          </p:cNvPr>
          <p:cNvSpPr/>
          <p:nvPr/>
        </p:nvSpPr>
        <p:spPr>
          <a:xfrm>
            <a:off x="9872413" y="4099504"/>
            <a:ext cx="1887313"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lang="en-US" sz="900" b="1" kern="0" dirty="0">
                <a:latin typeface="Calibri"/>
                <a:ea typeface="Open Sans"/>
                <a:cs typeface="Calibri"/>
              </a:rPr>
              <a:t>Prompt </a:t>
            </a:r>
            <a:r>
              <a:rPr lang="en-US" sz="900" b="1" kern="0" dirty="0">
                <a:solidFill>
                  <a:schemeClr val="accent6"/>
                </a:solidFill>
                <a:latin typeface="Calibri"/>
                <a:ea typeface="Open Sans"/>
                <a:cs typeface="Calibri"/>
              </a:rPr>
              <a:t>notification of first responders </a:t>
            </a:r>
            <a:r>
              <a:rPr lang="en-US" sz="900" b="1" kern="0" dirty="0">
                <a:latin typeface="Calibri"/>
                <a:ea typeface="Open Sans"/>
                <a:cs typeface="Calibri"/>
              </a:rPr>
              <a:t>enables swift intervention and mitigation of risks. Alert Nearby Devices via </a:t>
            </a:r>
            <a:r>
              <a:rPr lang="en-US" sz="900" b="1" kern="0" dirty="0">
                <a:solidFill>
                  <a:schemeClr val="accent6"/>
                </a:solidFill>
                <a:latin typeface="Calibri"/>
                <a:ea typeface="Open Sans"/>
                <a:cs typeface="Calibri"/>
              </a:rPr>
              <a:t>Emergency Push Notification</a:t>
            </a:r>
            <a:endParaRPr kumimoji="0" lang="en-US" sz="900" b="1" i="0" u="none" strike="noStrike" kern="0" cap="none" spc="0" normalizeH="0" baseline="0" noProof="0" dirty="0">
              <a:ln>
                <a:noFill/>
              </a:ln>
              <a:solidFill>
                <a:schemeClr val="accent6"/>
              </a:solidFill>
              <a:effectLst/>
              <a:uLnTx/>
              <a:uFillTx/>
              <a:latin typeface="Calibri"/>
              <a:ea typeface="Open Sans"/>
              <a:cs typeface="Calibri"/>
            </a:endParaRPr>
          </a:p>
        </p:txBody>
      </p:sp>
      <p:sp>
        <p:nvSpPr>
          <p:cNvPr id="48" name="Rectangle 47">
            <a:extLst>
              <a:ext uri="{FF2B5EF4-FFF2-40B4-BE49-F238E27FC236}">
                <a16:creationId xmlns:a16="http://schemas.microsoft.com/office/drawing/2014/main" id="{21EBB4CD-580C-8F93-D43A-0EEDC7950E58}"/>
              </a:ext>
            </a:extLst>
          </p:cNvPr>
          <p:cNvSpPr/>
          <p:nvPr/>
        </p:nvSpPr>
        <p:spPr>
          <a:xfrm>
            <a:off x="9882743" y="4876384"/>
            <a:ext cx="1839679"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2"/>
                </a:solidFill>
                <a:effectLst/>
                <a:uLnTx/>
                <a:uFillTx/>
                <a:latin typeface="Calibri"/>
                <a:ea typeface="Open Sans"/>
                <a:cs typeface="Calibri"/>
              </a:rPr>
              <a:t>Real-time tracking of affected devices </a:t>
            </a:r>
            <a:r>
              <a:rPr kumimoji="0" lang="en-US" sz="900" b="1" i="0" u="none" strike="noStrike" kern="0" cap="none" spc="0" normalizeH="0" baseline="0" noProof="0" dirty="0">
                <a:ln>
                  <a:noFill/>
                </a:ln>
                <a:effectLst/>
                <a:uLnTx/>
                <a:uFillTx/>
                <a:latin typeface="Calibri"/>
                <a:ea typeface="Open Sans"/>
                <a:cs typeface="Calibri"/>
              </a:rPr>
              <a:t>allows for dynamic response to evolving situations, ensuring the safety of individuals in crisis scenarios.</a:t>
            </a:r>
          </a:p>
        </p:txBody>
      </p:sp>
      <p:sp>
        <p:nvSpPr>
          <p:cNvPr id="49" name="Rectangle 48">
            <a:extLst>
              <a:ext uri="{FF2B5EF4-FFF2-40B4-BE49-F238E27FC236}">
                <a16:creationId xmlns:a16="http://schemas.microsoft.com/office/drawing/2014/main" id="{CC344F14-7E81-778C-ADEA-2D78379BFF33}"/>
              </a:ext>
            </a:extLst>
          </p:cNvPr>
          <p:cNvSpPr/>
          <p:nvPr/>
        </p:nvSpPr>
        <p:spPr>
          <a:xfrm>
            <a:off x="9876326" y="5734953"/>
            <a:ext cx="1890530" cy="59093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lang="en-US" sz="900" b="1" kern="0" dirty="0">
                <a:solidFill>
                  <a:schemeClr val="accent6"/>
                </a:solidFill>
                <a:latin typeface="Calibri"/>
                <a:ea typeface="Open Sans"/>
                <a:cs typeface="Calibri"/>
              </a:rPr>
              <a:t>Avoidance of emergency blockers </a:t>
            </a:r>
            <a:r>
              <a:rPr lang="en-US" sz="900" b="1" kern="0" dirty="0">
                <a:latin typeface="Calibri"/>
                <a:ea typeface="Open Sans"/>
                <a:cs typeface="Calibri"/>
              </a:rPr>
              <a:t>reduces risks during evacuation, ensuring the safety of individuals and responders.</a:t>
            </a:r>
            <a:endParaRPr lang="en-US" sz="900" b="1" i="0" u="none" strike="noStrike" kern="0" cap="none" spc="0" normalizeH="0" baseline="0" noProof="0" dirty="0">
              <a:ln>
                <a:noFill/>
              </a:ln>
              <a:solidFill>
                <a:schemeClr val="accent6"/>
              </a:solidFill>
              <a:effectLst/>
              <a:uLnTx/>
              <a:uFillTx/>
              <a:latin typeface="Calibri"/>
              <a:ea typeface="Open Sans"/>
              <a:cs typeface="Calibri"/>
            </a:endParaRPr>
          </a:p>
        </p:txBody>
      </p:sp>
      <p:sp>
        <p:nvSpPr>
          <p:cNvPr id="50" name="Freeform 6">
            <a:extLst>
              <a:ext uri="{FF2B5EF4-FFF2-40B4-BE49-F238E27FC236}">
                <a16:creationId xmlns:a16="http://schemas.microsoft.com/office/drawing/2014/main" id="{BFDC1921-DAA4-4800-4D85-8624501F31F0}"/>
              </a:ext>
            </a:extLst>
          </p:cNvPr>
          <p:cNvSpPr>
            <a:spLocks/>
          </p:cNvSpPr>
          <p:nvPr/>
        </p:nvSpPr>
        <p:spPr bwMode="auto">
          <a:xfrm>
            <a:off x="9529979" y="2678208"/>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1" name="Title 3">
            <a:extLst>
              <a:ext uri="{FF2B5EF4-FFF2-40B4-BE49-F238E27FC236}">
                <a16:creationId xmlns:a16="http://schemas.microsoft.com/office/drawing/2014/main" id="{9C9C12A4-7ED3-77C3-0897-02BA4E53453D}"/>
              </a:ext>
            </a:extLst>
          </p:cNvPr>
          <p:cNvSpPr txBox="1">
            <a:spLocks/>
          </p:cNvSpPr>
          <p:nvPr/>
        </p:nvSpPr>
        <p:spPr>
          <a:xfrm>
            <a:off x="1855930" y="2744127"/>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Network Logs Analyzer</a:t>
            </a:r>
            <a:endParaRPr lang="en-US" sz="1300" dirty="0">
              <a:solidFill>
                <a:schemeClr val="accent6"/>
              </a:solidFill>
              <a:latin typeface="Calibri" panose="020F0502020204030204" pitchFamily="34" charset="0"/>
              <a:ea typeface="+mn-ea"/>
              <a:cs typeface="Calibri" panose="020F0502020204030204" pitchFamily="34" charset="0"/>
            </a:endParaRPr>
          </a:p>
        </p:txBody>
      </p:sp>
      <p:sp>
        <p:nvSpPr>
          <p:cNvPr id="52" name="Title 6">
            <a:extLst>
              <a:ext uri="{FF2B5EF4-FFF2-40B4-BE49-F238E27FC236}">
                <a16:creationId xmlns:a16="http://schemas.microsoft.com/office/drawing/2014/main" id="{92F59799-6847-34A1-BB05-42614B7DEED1}"/>
              </a:ext>
            </a:extLst>
          </p:cNvPr>
          <p:cNvSpPr txBox="1">
            <a:spLocks/>
          </p:cNvSpPr>
          <p:nvPr/>
        </p:nvSpPr>
        <p:spPr bwMode="gray">
          <a:xfrm>
            <a:off x="3646992" y="2726765"/>
            <a:ext cx="5754605"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Centralized Logging Server Connectivity: Orchestrates retrieval of network logs from a centralized repository, enhancing efficiency.</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Identification of Users and Devices: Analyzes network logs to map user activities, strengthening security measures.</a:t>
            </a:r>
          </a:p>
        </p:txBody>
      </p:sp>
      <p:cxnSp>
        <p:nvCxnSpPr>
          <p:cNvPr id="53" name="Straight Connector 52">
            <a:extLst>
              <a:ext uri="{FF2B5EF4-FFF2-40B4-BE49-F238E27FC236}">
                <a16:creationId xmlns:a16="http://schemas.microsoft.com/office/drawing/2014/main" id="{E3F6F310-8A42-3D05-2BE8-E718855AD2FD}"/>
              </a:ext>
            </a:extLst>
          </p:cNvPr>
          <p:cNvCxnSpPr>
            <a:cxnSpLocks/>
          </p:cNvCxnSpPr>
          <p:nvPr/>
        </p:nvCxnSpPr>
        <p:spPr>
          <a:xfrm flipH="1" flipV="1">
            <a:off x="3574661" y="2634071"/>
            <a:ext cx="0" cy="640080"/>
          </a:xfrm>
          <a:prstGeom prst="line">
            <a:avLst/>
          </a:prstGeom>
          <a:noFill/>
          <a:ln w="6350">
            <a:solidFill>
              <a:schemeClr val="bg1">
                <a:lumMod val="65000"/>
              </a:schemeClr>
            </a:solidFill>
            <a:prstDash val="solid"/>
          </a:ln>
        </p:spPr>
      </p:cxnSp>
      <p:sp>
        <p:nvSpPr>
          <p:cNvPr id="54" name="Freeform 6">
            <a:extLst>
              <a:ext uri="{FF2B5EF4-FFF2-40B4-BE49-F238E27FC236}">
                <a16:creationId xmlns:a16="http://schemas.microsoft.com/office/drawing/2014/main" id="{44FBEFCD-7362-4711-3AB1-00F727770784}"/>
              </a:ext>
            </a:extLst>
          </p:cNvPr>
          <p:cNvSpPr>
            <a:spLocks/>
          </p:cNvSpPr>
          <p:nvPr/>
        </p:nvSpPr>
        <p:spPr bwMode="auto">
          <a:xfrm>
            <a:off x="9529979" y="3438533"/>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5" name="Title 3">
            <a:extLst>
              <a:ext uri="{FF2B5EF4-FFF2-40B4-BE49-F238E27FC236}">
                <a16:creationId xmlns:a16="http://schemas.microsoft.com/office/drawing/2014/main" id="{BCB32EEC-B28A-80CE-D6F7-E0E3FCC1D274}"/>
              </a:ext>
            </a:extLst>
          </p:cNvPr>
          <p:cNvSpPr txBox="1">
            <a:spLocks/>
          </p:cNvSpPr>
          <p:nvPr/>
        </p:nvSpPr>
        <p:spPr>
          <a:xfrm>
            <a:off x="1860999" y="3574718"/>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Sensor Connectors</a:t>
            </a:r>
            <a:endParaRPr kumimoji="0" lang="en-US" sz="1300"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endParaRPr>
          </a:p>
        </p:txBody>
      </p:sp>
      <p:sp>
        <p:nvSpPr>
          <p:cNvPr id="56" name="Title 6">
            <a:extLst>
              <a:ext uri="{FF2B5EF4-FFF2-40B4-BE49-F238E27FC236}">
                <a16:creationId xmlns:a16="http://schemas.microsoft.com/office/drawing/2014/main" id="{71E0AF53-B171-C658-B50B-5F2A8A61113B}"/>
              </a:ext>
            </a:extLst>
          </p:cNvPr>
          <p:cNvSpPr txBox="1">
            <a:spLocks/>
          </p:cNvSpPr>
          <p:nvPr/>
        </p:nvSpPr>
        <p:spPr bwMode="gray">
          <a:xfrm>
            <a:off x="3645951" y="3482711"/>
            <a:ext cx="5770646"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Seamless Sensor Interface: Establishes seamless communication with deployed acoustic sensors, ensuring reliable data transmission.</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Swift Gunshot Detection: Evaluates audio signals for gunshot detection using sophisticated algorithms, enabling rapid response.</a:t>
            </a:r>
          </a:p>
        </p:txBody>
      </p:sp>
      <p:cxnSp>
        <p:nvCxnSpPr>
          <p:cNvPr id="57" name="Straight Connector 56">
            <a:extLst>
              <a:ext uri="{FF2B5EF4-FFF2-40B4-BE49-F238E27FC236}">
                <a16:creationId xmlns:a16="http://schemas.microsoft.com/office/drawing/2014/main" id="{1670CCF1-0A0E-3E99-5F48-C80F681FABD2}"/>
              </a:ext>
            </a:extLst>
          </p:cNvPr>
          <p:cNvCxnSpPr>
            <a:cxnSpLocks/>
          </p:cNvCxnSpPr>
          <p:nvPr/>
        </p:nvCxnSpPr>
        <p:spPr>
          <a:xfrm flipH="1" flipV="1">
            <a:off x="3574661" y="3386242"/>
            <a:ext cx="0" cy="640080"/>
          </a:xfrm>
          <a:prstGeom prst="line">
            <a:avLst/>
          </a:prstGeom>
          <a:noFill/>
          <a:ln w="6350">
            <a:solidFill>
              <a:schemeClr val="bg1">
                <a:lumMod val="65000"/>
              </a:schemeClr>
            </a:solidFill>
            <a:prstDash val="solid"/>
          </a:ln>
        </p:spPr>
      </p:cxnSp>
      <p:sp>
        <p:nvSpPr>
          <p:cNvPr id="58" name="Freeform 6">
            <a:extLst>
              <a:ext uri="{FF2B5EF4-FFF2-40B4-BE49-F238E27FC236}">
                <a16:creationId xmlns:a16="http://schemas.microsoft.com/office/drawing/2014/main" id="{45371266-743C-9A28-DD50-4872F4E4070E}"/>
              </a:ext>
            </a:extLst>
          </p:cNvPr>
          <p:cNvSpPr>
            <a:spLocks/>
          </p:cNvSpPr>
          <p:nvPr/>
        </p:nvSpPr>
        <p:spPr bwMode="auto">
          <a:xfrm>
            <a:off x="9529979" y="4179608"/>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9" name="Title 3">
            <a:extLst>
              <a:ext uri="{FF2B5EF4-FFF2-40B4-BE49-F238E27FC236}">
                <a16:creationId xmlns:a16="http://schemas.microsoft.com/office/drawing/2014/main" id="{0B08C453-5CB2-E297-AC6A-F41C2D6B86F4}"/>
              </a:ext>
            </a:extLst>
          </p:cNvPr>
          <p:cNvSpPr txBox="1">
            <a:spLocks/>
          </p:cNvSpPr>
          <p:nvPr/>
        </p:nvSpPr>
        <p:spPr>
          <a:xfrm>
            <a:off x="1862898" y="4266923"/>
            <a:ext cx="1736704"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Notification API</a:t>
            </a:r>
          </a:p>
        </p:txBody>
      </p:sp>
      <p:sp>
        <p:nvSpPr>
          <p:cNvPr id="60" name="Title 6">
            <a:extLst>
              <a:ext uri="{FF2B5EF4-FFF2-40B4-BE49-F238E27FC236}">
                <a16:creationId xmlns:a16="http://schemas.microsoft.com/office/drawing/2014/main" id="{63AB7029-FD93-1687-996D-EFCA751ABA78}"/>
              </a:ext>
            </a:extLst>
          </p:cNvPr>
          <p:cNvSpPr txBox="1">
            <a:spLocks/>
          </p:cNvSpPr>
          <p:nvPr/>
        </p:nvSpPr>
        <p:spPr bwMode="gray">
          <a:xfrm>
            <a:off x="3650640" y="4249665"/>
            <a:ext cx="5698475"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Prompt First Responder Notification: Initiates notifications to first responders promptly upon detecting emergency situations.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Nearby Devices Alert: Swiftly alerts nearby devices via emergency push notifications, fostering collective awareness.</a:t>
            </a:r>
          </a:p>
        </p:txBody>
      </p:sp>
      <p:cxnSp>
        <p:nvCxnSpPr>
          <p:cNvPr id="61" name="Straight Connector 60">
            <a:extLst>
              <a:ext uri="{FF2B5EF4-FFF2-40B4-BE49-F238E27FC236}">
                <a16:creationId xmlns:a16="http://schemas.microsoft.com/office/drawing/2014/main" id="{E5FC6EC3-FAFD-B613-85D3-2F5579395017}"/>
              </a:ext>
            </a:extLst>
          </p:cNvPr>
          <p:cNvCxnSpPr>
            <a:cxnSpLocks/>
          </p:cNvCxnSpPr>
          <p:nvPr/>
        </p:nvCxnSpPr>
        <p:spPr>
          <a:xfrm flipH="1" flipV="1">
            <a:off x="3574661" y="4138413"/>
            <a:ext cx="0" cy="640080"/>
          </a:xfrm>
          <a:prstGeom prst="line">
            <a:avLst/>
          </a:prstGeom>
          <a:noFill/>
          <a:ln w="6350">
            <a:solidFill>
              <a:schemeClr val="bg1">
                <a:lumMod val="65000"/>
              </a:schemeClr>
            </a:solidFill>
            <a:prstDash val="solid"/>
          </a:ln>
        </p:spPr>
      </p:cxnSp>
      <p:sp>
        <p:nvSpPr>
          <p:cNvPr id="62" name="Freeform 6">
            <a:extLst>
              <a:ext uri="{FF2B5EF4-FFF2-40B4-BE49-F238E27FC236}">
                <a16:creationId xmlns:a16="http://schemas.microsoft.com/office/drawing/2014/main" id="{74BA26E0-3128-3641-DD31-7ABA9CA443C5}"/>
              </a:ext>
            </a:extLst>
          </p:cNvPr>
          <p:cNvSpPr>
            <a:spLocks/>
          </p:cNvSpPr>
          <p:nvPr/>
        </p:nvSpPr>
        <p:spPr bwMode="auto">
          <a:xfrm>
            <a:off x="9526545" y="4986049"/>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3" name="Title 3">
            <a:extLst>
              <a:ext uri="{FF2B5EF4-FFF2-40B4-BE49-F238E27FC236}">
                <a16:creationId xmlns:a16="http://schemas.microsoft.com/office/drawing/2014/main" id="{C4BCFA34-9C2B-F1F5-1FED-FBD36FD864A9}"/>
              </a:ext>
            </a:extLst>
          </p:cNvPr>
          <p:cNvSpPr txBox="1">
            <a:spLocks/>
          </p:cNvSpPr>
          <p:nvPr/>
        </p:nvSpPr>
        <p:spPr>
          <a:xfrm>
            <a:off x="1862501" y="5024500"/>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User Localization</a:t>
            </a:r>
          </a:p>
        </p:txBody>
      </p:sp>
      <p:sp>
        <p:nvSpPr>
          <p:cNvPr id="64" name="Title 6">
            <a:extLst>
              <a:ext uri="{FF2B5EF4-FFF2-40B4-BE49-F238E27FC236}">
                <a16:creationId xmlns:a16="http://schemas.microsoft.com/office/drawing/2014/main" id="{33BE7A94-CE22-DF6F-C07E-3EB0C9EFCB38}"/>
              </a:ext>
            </a:extLst>
          </p:cNvPr>
          <p:cNvSpPr txBox="1">
            <a:spLocks/>
          </p:cNvSpPr>
          <p:nvPr/>
        </p:nvSpPr>
        <p:spPr bwMode="gray">
          <a:xfrm>
            <a:off x="3640320" y="5028635"/>
            <a:ext cx="5667580"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schemeClr val="tx1"/>
                </a:solidFill>
                <a:latin typeface="Calibri"/>
                <a:ea typeface="Open Sans"/>
                <a:cs typeface="Calibri"/>
              </a:rPr>
              <a:t>Accurate User Positioning: Employs triangulation techniques to pinpoint user positions accurately, enhancing response efforts.</a:t>
            </a:r>
          </a:p>
          <a:p>
            <a:pPr marL="171450" indent="-171450" defTabSz="914400">
              <a:spcBef>
                <a:spcPts val="0"/>
              </a:spcBef>
              <a:buSzPct val="75000"/>
              <a:buFont typeface="Wingdings" panose="05000000000000000000" pitchFamily="2" charset="2"/>
              <a:buChar char="q"/>
              <a:defRPr/>
            </a:pPr>
            <a:r>
              <a:rPr lang="en-US" sz="1100" dirty="0">
                <a:solidFill>
                  <a:schemeClr val="tx1"/>
                </a:solidFill>
                <a:latin typeface="Calibri"/>
                <a:ea typeface="Open Sans"/>
                <a:cs typeface="Calibri"/>
              </a:rPr>
              <a:t>Real-time Device Tracking: Tracks affected devices in real-time, enhancing situational awareness during emergencies.</a:t>
            </a:r>
          </a:p>
        </p:txBody>
      </p:sp>
      <p:cxnSp>
        <p:nvCxnSpPr>
          <p:cNvPr id="65" name="Straight Connector 64">
            <a:extLst>
              <a:ext uri="{FF2B5EF4-FFF2-40B4-BE49-F238E27FC236}">
                <a16:creationId xmlns:a16="http://schemas.microsoft.com/office/drawing/2014/main" id="{71263AAD-5FF6-B55F-2A4C-8AFE8C8FC6F7}"/>
              </a:ext>
            </a:extLst>
          </p:cNvPr>
          <p:cNvCxnSpPr>
            <a:cxnSpLocks/>
          </p:cNvCxnSpPr>
          <p:nvPr/>
        </p:nvCxnSpPr>
        <p:spPr>
          <a:xfrm flipH="1" flipV="1">
            <a:off x="3574661" y="4890584"/>
            <a:ext cx="0" cy="640080"/>
          </a:xfrm>
          <a:prstGeom prst="line">
            <a:avLst/>
          </a:prstGeom>
          <a:noFill/>
          <a:ln w="6350">
            <a:solidFill>
              <a:schemeClr val="bg1">
                <a:lumMod val="65000"/>
              </a:schemeClr>
            </a:solidFill>
            <a:prstDash val="solid"/>
          </a:ln>
        </p:spPr>
      </p:cxnSp>
      <p:sp>
        <p:nvSpPr>
          <p:cNvPr id="66" name="Freeform 6">
            <a:extLst>
              <a:ext uri="{FF2B5EF4-FFF2-40B4-BE49-F238E27FC236}">
                <a16:creationId xmlns:a16="http://schemas.microsoft.com/office/drawing/2014/main" id="{5CFCF540-5078-49A7-1033-9CED838CB459}"/>
              </a:ext>
            </a:extLst>
          </p:cNvPr>
          <p:cNvSpPr>
            <a:spLocks/>
          </p:cNvSpPr>
          <p:nvPr/>
        </p:nvSpPr>
        <p:spPr bwMode="auto">
          <a:xfrm>
            <a:off x="9541841" y="5755156"/>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Title 3">
            <a:extLst>
              <a:ext uri="{FF2B5EF4-FFF2-40B4-BE49-F238E27FC236}">
                <a16:creationId xmlns:a16="http://schemas.microsoft.com/office/drawing/2014/main" id="{E1228D69-3B88-E2AB-539C-93255E820E36}"/>
              </a:ext>
            </a:extLst>
          </p:cNvPr>
          <p:cNvSpPr txBox="1">
            <a:spLocks/>
          </p:cNvSpPr>
          <p:nvPr/>
        </p:nvSpPr>
        <p:spPr>
          <a:xfrm>
            <a:off x="1860999" y="5797943"/>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Escape Route Detection</a:t>
            </a:r>
          </a:p>
        </p:txBody>
      </p:sp>
      <p:sp>
        <p:nvSpPr>
          <p:cNvPr id="68" name="Title 6">
            <a:extLst>
              <a:ext uri="{FF2B5EF4-FFF2-40B4-BE49-F238E27FC236}">
                <a16:creationId xmlns:a16="http://schemas.microsoft.com/office/drawing/2014/main" id="{91FF2102-24F7-B5DE-9225-C321B3873125}"/>
              </a:ext>
            </a:extLst>
          </p:cNvPr>
          <p:cNvSpPr txBox="1">
            <a:spLocks/>
          </p:cNvSpPr>
          <p:nvPr/>
        </p:nvSpPr>
        <p:spPr bwMode="gray">
          <a:xfrm>
            <a:off x="3646993" y="5830385"/>
            <a:ext cx="5754606"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Timely Identification of Exit Points: Swiftly identifies nearest exit points for timely evacuation during emergencies.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Safe Route Generation: Devises safe routes, circumventing any emergency blockers, ensuring secure evacuation.</a:t>
            </a:r>
          </a:p>
        </p:txBody>
      </p:sp>
      <p:cxnSp>
        <p:nvCxnSpPr>
          <p:cNvPr id="69" name="Straight Connector 68">
            <a:extLst>
              <a:ext uri="{FF2B5EF4-FFF2-40B4-BE49-F238E27FC236}">
                <a16:creationId xmlns:a16="http://schemas.microsoft.com/office/drawing/2014/main" id="{EDD20A3D-A5BE-8E2A-77D2-226219B97427}"/>
              </a:ext>
            </a:extLst>
          </p:cNvPr>
          <p:cNvCxnSpPr>
            <a:cxnSpLocks/>
          </p:cNvCxnSpPr>
          <p:nvPr/>
        </p:nvCxnSpPr>
        <p:spPr>
          <a:xfrm flipH="1" flipV="1">
            <a:off x="3574661" y="5642754"/>
            <a:ext cx="0" cy="640080"/>
          </a:xfrm>
          <a:prstGeom prst="line">
            <a:avLst/>
          </a:prstGeom>
          <a:noFill/>
          <a:ln w="6350">
            <a:solidFill>
              <a:schemeClr val="bg1">
                <a:lumMod val="65000"/>
              </a:schemeClr>
            </a:solidFill>
            <a:prstDash val="solid"/>
          </a:ln>
        </p:spPr>
      </p:cxnSp>
    </p:spTree>
    <p:extLst>
      <p:ext uri="{BB962C8B-B14F-4D97-AF65-F5344CB8AC3E}">
        <p14:creationId xmlns:p14="http://schemas.microsoft.com/office/powerpoint/2010/main" val="259813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178" y="735802"/>
            <a:ext cx="11049000" cy="830997"/>
          </a:xfrm>
        </p:spPr>
        <p:txBody>
          <a:bodyPr>
            <a:normAutofit/>
          </a:bodyPr>
          <a:lstStyle/>
          <a:p>
            <a:pPr lvl="1" algn="l" rtl="0">
              <a:spcBef>
                <a:spcPts val="600"/>
              </a:spcBef>
            </a:pPr>
            <a:r>
              <a:rPr lang="en-US" sz="1600" kern="1200" dirty="0">
                <a:solidFill>
                  <a:schemeClr val="tx1"/>
                </a:solidFill>
                <a:latin typeface="+mn-lt"/>
                <a:ea typeface="+mn-ea"/>
                <a:cs typeface="+mn-cs"/>
              </a:rPr>
              <a:t>The team will initiate several key activities during </a:t>
            </a:r>
            <a:r>
              <a:rPr lang="en-US" sz="1600" kern="1200">
                <a:solidFill>
                  <a:schemeClr val="tx1"/>
                </a:solidFill>
                <a:latin typeface="+mn-lt"/>
                <a:ea typeface="+mn-ea"/>
                <a:cs typeface="+mn-cs"/>
              </a:rPr>
              <a:t>the next </a:t>
            </a:r>
            <a:r>
              <a:rPr lang="en-US" sz="1600" kern="1200" dirty="0">
                <a:solidFill>
                  <a:schemeClr val="tx1"/>
                </a:solidFill>
                <a:latin typeface="+mn-lt"/>
                <a:ea typeface="+mn-ea"/>
                <a:cs typeface="+mn-cs"/>
              </a:rPr>
              <a:t>four (4) weeks, including but not limited to researching efficient algorithms to triangulate users and prepare an exit route for emergency situations</a:t>
            </a:r>
          </a:p>
        </p:txBody>
      </p:sp>
      <p:sp>
        <p:nvSpPr>
          <p:cNvPr id="7" name="Rectangle 6"/>
          <p:cNvSpPr/>
          <p:nvPr/>
        </p:nvSpPr>
        <p:spPr>
          <a:xfrm>
            <a:off x="771050" y="1853845"/>
            <a:ext cx="10649900" cy="128674"/>
          </a:xfrm>
          <a:prstGeom prst="rect">
            <a:avLst/>
          </a:prstGeom>
          <a:solidFill>
            <a:schemeClr val="accent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600" dirty="0">
              <a:solidFill>
                <a:schemeClr val="tx1"/>
              </a:solidFill>
            </a:endParaRPr>
          </a:p>
        </p:txBody>
      </p:sp>
      <p:sp>
        <p:nvSpPr>
          <p:cNvPr id="11" name="TextBox 10"/>
          <p:cNvSpPr txBox="1"/>
          <p:nvPr/>
        </p:nvSpPr>
        <p:spPr>
          <a:xfrm>
            <a:off x="771050" y="1479378"/>
            <a:ext cx="10649900" cy="427979"/>
          </a:xfrm>
          <a:prstGeom prst="rect">
            <a:avLst/>
          </a:prstGeom>
          <a:noFill/>
        </p:spPr>
        <p:txBody>
          <a:bodyPr wrap="square" tIns="90000" bIns="90000" rtlCol="0" anchor="t">
            <a:spAutoFit/>
          </a:bodyPr>
          <a:lstStyle/>
          <a:p>
            <a:r>
              <a:rPr lang="en-US" sz="1600" b="1" dirty="0"/>
              <a:t>Team ERA</a:t>
            </a:r>
          </a:p>
        </p:txBody>
      </p:sp>
      <p:sp>
        <p:nvSpPr>
          <p:cNvPr id="15" name="TextBox 14"/>
          <p:cNvSpPr txBox="1"/>
          <p:nvPr/>
        </p:nvSpPr>
        <p:spPr>
          <a:xfrm>
            <a:off x="771050" y="2123802"/>
            <a:ext cx="10649897" cy="1397475"/>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Integrate the 3 individual Modules into a Cohesive Application using the Main ERA Server as the Hub</a:t>
            </a:r>
          </a:p>
          <a:p>
            <a:pPr marL="171450" lvl="1" indent="-171450">
              <a:spcBef>
                <a:spcPts val="600"/>
              </a:spcBef>
              <a:buFont typeface="Arial" charset="0"/>
              <a:buChar char="•"/>
            </a:pPr>
            <a:r>
              <a:rPr lang="en-US" sz="1600" dirty="0"/>
              <a:t>Beautify and Materialize the Front-End Applications to give it a modern look and feel.</a:t>
            </a:r>
          </a:p>
          <a:p>
            <a:pPr marL="171450" lvl="1" indent="-171450">
              <a:spcBef>
                <a:spcPts val="600"/>
              </a:spcBef>
              <a:buFont typeface="Arial" charset="0"/>
              <a:buChar char="•"/>
            </a:pPr>
            <a:r>
              <a:rPr lang="en-US" sz="1600" dirty="0"/>
              <a:t>Build the Notification API to alert the First Responders and the ERA Administration</a:t>
            </a:r>
          </a:p>
          <a:p>
            <a:pPr marL="171450" lvl="1" indent="-171450">
              <a:spcBef>
                <a:spcPts val="600"/>
              </a:spcBef>
              <a:buFont typeface="Arial" charset="0"/>
              <a:buChar char="•"/>
            </a:pPr>
            <a:r>
              <a:rPr lang="en-US" sz="1600" dirty="0"/>
              <a:t>Implement the Escape Route Sharing Module to display the closest and the safest route.</a:t>
            </a:r>
          </a:p>
        </p:txBody>
      </p:sp>
      <p:cxnSp>
        <p:nvCxnSpPr>
          <p:cNvPr id="25" name="Straight Connector 24"/>
          <p:cNvCxnSpPr>
            <a:cxnSpLocks/>
          </p:cNvCxnSpPr>
          <p:nvPr/>
        </p:nvCxnSpPr>
        <p:spPr>
          <a:xfrm flipH="1">
            <a:off x="391184" y="2024949"/>
            <a:ext cx="0" cy="212806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89514" y="2646413"/>
            <a:ext cx="203340" cy="885139"/>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4-6</a:t>
            </a:r>
          </a:p>
        </p:txBody>
      </p:sp>
      <p:cxnSp>
        <p:nvCxnSpPr>
          <p:cNvPr id="32" name="Straight Connector 31">
            <a:extLst>
              <a:ext uri="{FF2B5EF4-FFF2-40B4-BE49-F238E27FC236}">
                <a16:creationId xmlns:a16="http://schemas.microsoft.com/office/drawing/2014/main" id="{72FE2267-42B0-4BA0-B323-9FC7C59323FD}"/>
              </a:ext>
            </a:extLst>
          </p:cNvPr>
          <p:cNvCxnSpPr>
            <a:cxnSpLocks/>
          </p:cNvCxnSpPr>
          <p:nvPr/>
        </p:nvCxnSpPr>
        <p:spPr>
          <a:xfrm>
            <a:off x="391184" y="4548143"/>
            <a:ext cx="0" cy="16698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5B809D-16D3-4610-BA5A-A2836C90B96C}"/>
              </a:ext>
            </a:extLst>
          </p:cNvPr>
          <p:cNvSpPr/>
          <p:nvPr/>
        </p:nvSpPr>
        <p:spPr>
          <a:xfrm>
            <a:off x="289514" y="4935635"/>
            <a:ext cx="212148" cy="894820"/>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6-8</a:t>
            </a:r>
          </a:p>
        </p:txBody>
      </p:sp>
      <p:sp>
        <p:nvSpPr>
          <p:cNvPr id="34" name="TextBox 33">
            <a:extLst>
              <a:ext uri="{FF2B5EF4-FFF2-40B4-BE49-F238E27FC236}">
                <a16:creationId xmlns:a16="http://schemas.microsoft.com/office/drawing/2014/main" id="{928EFCCB-4C72-45DA-B44A-A40239445262}"/>
              </a:ext>
            </a:extLst>
          </p:cNvPr>
          <p:cNvSpPr txBox="1"/>
          <p:nvPr/>
        </p:nvSpPr>
        <p:spPr>
          <a:xfrm>
            <a:off x="803041" y="4450186"/>
            <a:ext cx="10617901" cy="2043806"/>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Test the simulation software  for the Network Access Points to test User Triangulation</a:t>
            </a:r>
          </a:p>
          <a:p>
            <a:pPr marL="171450" lvl="1" indent="-171450">
              <a:spcBef>
                <a:spcPts val="600"/>
              </a:spcBef>
              <a:buFont typeface="Arial" charset="0"/>
              <a:buChar char="•"/>
            </a:pPr>
            <a:r>
              <a:rPr lang="en-US" sz="1600" dirty="0"/>
              <a:t>Setup CI/CD and DevSecOps Platform for ERA Software Management and Deployments</a:t>
            </a:r>
          </a:p>
          <a:p>
            <a:pPr marL="171450" lvl="1" indent="-171450">
              <a:spcBef>
                <a:spcPts val="600"/>
              </a:spcBef>
              <a:buFont typeface="Arial" charset="0"/>
              <a:buChar char="•"/>
            </a:pPr>
            <a:r>
              <a:rPr lang="en-US" sz="1600" dirty="0"/>
              <a:t>Materialize and Beautify the Frontend Applications to serve as the dashboard.</a:t>
            </a:r>
          </a:p>
          <a:p>
            <a:pPr marL="171450" lvl="1" indent="-171450">
              <a:spcBef>
                <a:spcPts val="600"/>
              </a:spcBef>
              <a:buFont typeface="Arial" charset="0"/>
              <a:buChar char="•"/>
            </a:pPr>
            <a:r>
              <a:rPr lang="en-US" sz="1600" dirty="0"/>
              <a:t>Try and Validate Existing Route Detection ML Algorithms</a:t>
            </a:r>
          </a:p>
          <a:p>
            <a:pPr marL="171450" lvl="1" indent="-171450">
              <a:spcBef>
                <a:spcPts val="600"/>
              </a:spcBef>
              <a:buFont typeface="Arial" charset="0"/>
              <a:buChar char="•"/>
            </a:pPr>
            <a:r>
              <a:rPr lang="en-US" sz="1600" dirty="0"/>
              <a:t>Test out the Notification Module</a:t>
            </a:r>
          </a:p>
          <a:p>
            <a:pPr marL="171450" lvl="1" indent="-171450">
              <a:spcBef>
                <a:spcPts val="600"/>
              </a:spcBef>
              <a:buFont typeface="Arial" charset="0"/>
              <a:buChar char="•"/>
            </a:pPr>
            <a:endParaRPr lang="en-US" sz="1600" dirty="0"/>
          </a:p>
        </p:txBody>
      </p:sp>
      <p:sp>
        <p:nvSpPr>
          <p:cNvPr id="17" name="Title 2">
            <a:extLst>
              <a:ext uri="{FF2B5EF4-FFF2-40B4-BE49-F238E27FC236}">
                <a16:creationId xmlns:a16="http://schemas.microsoft.com/office/drawing/2014/main" id="{6BED812B-A224-4473-B00B-9BC28D0E85B0}"/>
              </a:ext>
            </a:extLst>
          </p:cNvPr>
          <p:cNvSpPr txBox="1">
            <a:spLocks/>
          </p:cNvSpPr>
          <p:nvPr/>
        </p:nvSpPr>
        <p:spPr>
          <a:xfrm>
            <a:off x="571500" y="232661"/>
            <a:ext cx="11049000" cy="830997"/>
          </a:xfrm>
          <a:prstGeom prst="rect">
            <a:avLst/>
          </a:prstGeom>
        </p:spPr>
        <p:txBody>
          <a:bodyPr vert="horz" lIns="0" tIns="45720" rIns="0" bIns="45720" rtlCol="0" anchor="t">
            <a:normAutofit/>
          </a:bodyPr>
          <a:lstStyle>
            <a:lvl1pPr marL="0" algn="l" defTabSz="914400" rtl="0" eaLnBrk="1" latinLnBrk="0" hangingPunct="1">
              <a:spcBef>
                <a:spcPct val="0"/>
              </a:spcBef>
              <a:buNone/>
              <a:defRPr lang="en-US" sz="2400" b="0" kern="1200">
                <a:solidFill>
                  <a:schemeClr val="accent2"/>
                </a:solidFill>
                <a:latin typeface="+mj-lt"/>
                <a:ea typeface="+mj-ea"/>
                <a:cs typeface="+mj-cs"/>
              </a:defRPr>
            </a:lvl1pPr>
          </a:lstStyle>
          <a:p>
            <a:r>
              <a:rPr lang="en-GB" dirty="0"/>
              <a:t>Key activities planned for the next four (4) weeks</a:t>
            </a:r>
          </a:p>
        </p:txBody>
      </p:sp>
    </p:spTree>
    <p:extLst>
      <p:ext uri="{BB962C8B-B14F-4D97-AF65-F5344CB8AC3E}">
        <p14:creationId xmlns:p14="http://schemas.microsoft.com/office/powerpoint/2010/main" val="3610151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170876"/>
            <a:ext cx="11049000" cy="830997"/>
          </a:xfrm>
        </p:spPr>
        <p:txBody>
          <a:bodyPr>
            <a:noAutofit/>
          </a:bodyPr>
          <a:lstStyle/>
          <a:p>
            <a:r>
              <a:rPr lang="en-US" sz="4000" dirty="0"/>
              <a:t>Weekly status report – As of 05/29/2024</a:t>
            </a:r>
          </a:p>
        </p:txBody>
      </p:sp>
      <p:graphicFrame>
        <p:nvGraphicFramePr>
          <p:cNvPr id="12" name="Table 11">
            <a:extLst>
              <a:ext uri="{FF2B5EF4-FFF2-40B4-BE49-F238E27FC236}">
                <a16:creationId xmlns:a16="http://schemas.microsoft.com/office/drawing/2014/main" id="{35BF6794-573F-406F-8677-FBC59DBEEB61}"/>
              </a:ext>
            </a:extLst>
          </p:cNvPr>
          <p:cNvGraphicFramePr>
            <a:graphicFrameLocks noGrp="1"/>
          </p:cNvGraphicFramePr>
          <p:nvPr>
            <p:extLst>
              <p:ext uri="{D42A27DB-BD31-4B8C-83A1-F6EECF244321}">
                <p14:modId xmlns:p14="http://schemas.microsoft.com/office/powerpoint/2010/main" val="1715664712"/>
              </p:ext>
            </p:extLst>
          </p:nvPr>
        </p:nvGraphicFramePr>
        <p:xfrm>
          <a:off x="377715" y="1661061"/>
          <a:ext cx="5585562" cy="2215613"/>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215613">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Accomplishments:</a:t>
                      </a:r>
                    </a:p>
                    <a:p>
                      <a:r>
                        <a:rPr lang="en-US" sz="900" b="1" dirty="0"/>
                        <a:t>Integrated all 3 Modules into a Cohesive Application using the Main ERA Server as the Hub</a:t>
                      </a:r>
                      <a:r>
                        <a:rPr lang="en-US" sz="900" dirty="0"/>
                        <a:t>: Successfully combined the three modules, ensuring seamless communication and data flow through the central ERA server, establishing a unified and efficient system.</a:t>
                      </a:r>
                    </a:p>
                    <a:p>
                      <a:r>
                        <a:rPr lang="en-US" sz="900" b="1" dirty="0"/>
                        <a:t>Beautified and Materialized the Front-End Applications to give it a modern look and feel</a:t>
                      </a:r>
                      <a:r>
                        <a:rPr lang="en-US" sz="900" dirty="0"/>
                        <a:t>: Enhanced the front-end applications with modern design principles, resulting in a visually appealing and user-friendly interface that meets contemporary aesthetic standards.</a:t>
                      </a:r>
                    </a:p>
                    <a:p>
                      <a:r>
                        <a:rPr lang="en-US" sz="900" b="1" dirty="0"/>
                        <a:t>Built the Notification API to alert the First Responders and the ERA Administration</a:t>
                      </a:r>
                      <a:r>
                        <a:rPr lang="en-US" sz="900" dirty="0"/>
                        <a:t>: Developed and deployed a robust Notification API, effectively enabling real-time alerts and updates for first responders and ERA administrators, ensuring timely and efficient response actions.</a:t>
                      </a:r>
                    </a:p>
                    <a:p>
                      <a:r>
                        <a:rPr lang="en-US" sz="900" b="1" dirty="0"/>
                        <a:t>Implemented the Escape Route Sharing Module to display the closest and safest route</a:t>
                      </a:r>
                      <a:r>
                        <a:rPr lang="en-US" sz="900" dirty="0"/>
                        <a:t>: Successfully created and integrated the Escape Route Sharing Module, providing users with real-time information on the nearest and safest escape routes, enhancing overall safety and navigation efficiency.</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5">
            <a:extLst>
              <a:ext uri="{FF2B5EF4-FFF2-40B4-BE49-F238E27FC236}">
                <a16:creationId xmlns:a16="http://schemas.microsoft.com/office/drawing/2014/main" id="{27D71A33-8374-4D59-BC6A-BC29D807C900}"/>
              </a:ext>
            </a:extLst>
          </p:cNvPr>
          <p:cNvSpPr>
            <a:spLocks noChangeArrowheads="1"/>
          </p:cNvSpPr>
          <p:nvPr/>
        </p:nvSpPr>
        <p:spPr bwMode="auto">
          <a:xfrm>
            <a:off x="6092127" y="830149"/>
            <a:ext cx="5824567" cy="236952"/>
          </a:xfrm>
          <a:prstGeom prst="rect">
            <a:avLst/>
          </a:prstGeom>
          <a:solidFill>
            <a:schemeClr val="accent4"/>
          </a:solidFill>
          <a:ln>
            <a:noFill/>
          </a:ln>
        </p:spPr>
        <p:txBody>
          <a:bodyPr lIns="0" tIns="45703" rIns="0" bIns="45703" anchor="ct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Verdana"/>
                <a:ea typeface="+mn-ea"/>
                <a:cs typeface="+mn-cs"/>
              </a:rPr>
              <a:t>User Stories/Risks/Issues/Decisions/Milestones</a:t>
            </a:r>
          </a:p>
        </p:txBody>
      </p:sp>
      <p:graphicFrame>
        <p:nvGraphicFramePr>
          <p:cNvPr id="14" name="Group 129">
            <a:extLst>
              <a:ext uri="{FF2B5EF4-FFF2-40B4-BE49-F238E27FC236}">
                <a16:creationId xmlns:a16="http://schemas.microsoft.com/office/drawing/2014/main" id="{3FDA84C0-8153-4177-B0E4-652DC77AB152}"/>
              </a:ext>
            </a:extLst>
          </p:cNvPr>
          <p:cNvGraphicFramePr>
            <a:graphicFrameLocks noGrp="1"/>
          </p:cNvGraphicFramePr>
          <p:nvPr>
            <p:extLst>
              <p:ext uri="{D42A27DB-BD31-4B8C-83A1-F6EECF244321}">
                <p14:modId xmlns:p14="http://schemas.microsoft.com/office/powerpoint/2010/main" val="3826702959"/>
              </p:ext>
            </p:extLst>
          </p:nvPr>
        </p:nvGraphicFramePr>
        <p:xfrm>
          <a:off x="6098450" y="1084121"/>
          <a:ext cx="5823501" cy="2148840"/>
        </p:xfrm>
        <a:graphic>
          <a:graphicData uri="http://schemas.openxmlformats.org/drawingml/2006/table">
            <a:tbl>
              <a:tblPr/>
              <a:tblGrid>
                <a:gridCol w="334645">
                  <a:extLst>
                    <a:ext uri="{9D8B030D-6E8A-4147-A177-3AD203B41FA5}">
                      <a16:colId xmlns:a16="http://schemas.microsoft.com/office/drawing/2014/main" val="2621381270"/>
                    </a:ext>
                  </a:extLst>
                </a:gridCol>
                <a:gridCol w="4645504">
                  <a:extLst>
                    <a:ext uri="{9D8B030D-6E8A-4147-A177-3AD203B41FA5}">
                      <a16:colId xmlns:a16="http://schemas.microsoft.com/office/drawing/2014/main" val="20000"/>
                    </a:ext>
                  </a:extLst>
                </a:gridCol>
                <a:gridCol w="843352">
                  <a:extLst>
                    <a:ext uri="{9D8B030D-6E8A-4147-A177-3AD203B41FA5}">
                      <a16:colId xmlns:a16="http://schemas.microsoft.com/office/drawing/2014/main" val="20001"/>
                    </a:ext>
                  </a:extLst>
                </a:gridCol>
              </a:tblGrid>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R/I</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Brief Description </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algn="ctr" rtl="0" fontAlgn="ctr"/>
                      <a:r>
                        <a:rPr lang="en-US" sz="1000" b="1" i="0" u="none" strike="noStrike" dirty="0">
                          <a:solidFill>
                            <a:srgbClr val="FFFFFF"/>
                          </a:solidFill>
                          <a:effectLst/>
                          <a:latin typeface="+mj-lt"/>
                          <a:cs typeface="Arial" pitchFamily="34" charset="0"/>
                        </a:rPr>
                        <a:t>Due </a:t>
                      </a:r>
                      <a:r>
                        <a:rPr lang="en-US" sz="1000" b="1" i="0" u="none" strike="noStrike" baseline="0" dirty="0">
                          <a:solidFill>
                            <a:srgbClr val="FFFFFF"/>
                          </a:solidFill>
                          <a:effectLst/>
                          <a:latin typeface="+mj-lt"/>
                          <a:cs typeface="Arial" pitchFamily="34" charset="0"/>
                        </a:rPr>
                        <a:t>Date </a:t>
                      </a:r>
                      <a:endParaRPr lang="en-US" sz="1000" b="1" i="0" u="none" strike="noStrike" dirty="0">
                        <a:solidFill>
                          <a:srgbClr val="FFFFFF"/>
                        </a:solidFill>
                        <a:effectLst/>
                        <a:latin typeface="+mj-lt"/>
                        <a:cs typeface="Arial" pitchFamily="34" charset="0"/>
                      </a:endParaRPr>
                    </a:p>
                  </a:txBody>
                  <a:tcPr marL="9144" marR="9144"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extLst>
                  <a:ext uri="{0D108BD9-81ED-4DB2-BD59-A6C34878D82A}">
                    <a16:rowId xmlns:a16="http://schemas.microsoft.com/office/drawing/2014/main" val="10000"/>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I</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Gunshot Detection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2</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Network Logs Simulation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3238694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3</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Dashboard</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8580821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Floor Plan Input</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804748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5</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Establish the Main ERA Server to serve as the Integration Hub</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6340019"/>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39185085"/>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74360076"/>
                  </a:ext>
                </a:extLst>
              </a:tr>
            </a:tbl>
          </a:graphicData>
        </a:graphic>
      </p:graphicFrame>
      <p:graphicFrame>
        <p:nvGraphicFramePr>
          <p:cNvPr id="15" name="Table 14">
            <a:extLst>
              <a:ext uri="{FF2B5EF4-FFF2-40B4-BE49-F238E27FC236}">
                <a16:creationId xmlns:a16="http://schemas.microsoft.com/office/drawing/2014/main" id="{47075C61-5D6A-4724-A37B-471F21B782F8}"/>
              </a:ext>
            </a:extLst>
          </p:cNvPr>
          <p:cNvGraphicFramePr>
            <a:graphicFrameLocks noGrp="1"/>
          </p:cNvGraphicFramePr>
          <p:nvPr>
            <p:extLst>
              <p:ext uri="{D42A27DB-BD31-4B8C-83A1-F6EECF244321}">
                <p14:modId xmlns:p14="http://schemas.microsoft.com/office/powerpoint/2010/main" val="191821229"/>
              </p:ext>
            </p:extLst>
          </p:nvPr>
        </p:nvGraphicFramePr>
        <p:xfrm>
          <a:off x="6092127" y="3263714"/>
          <a:ext cx="5858706" cy="2977164"/>
        </p:xfrm>
        <a:graphic>
          <a:graphicData uri="http://schemas.openxmlformats.org/drawingml/2006/table">
            <a:tbl>
              <a:tblPr/>
              <a:tblGrid>
                <a:gridCol w="3805768">
                  <a:extLst>
                    <a:ext uri="{9D8B030D-6E8A-4147-A177-3AD203B41FA5}">
                      <a16:colId xmlns:a16="http://schemas.microsoft.com/office/drawing/2014/main" val="2042553873"/>
                    </a:ext>
                  </a:extLst>
                </a:gridCol>
                <a:gridCol w="776288">
                  <a:extLst>
                    <a:ext uri="{9D8B030D-6E8A-4147-A177-3AD203B41FA5}">
                      <a16:colId xmlns:a16="http://schemas.microsoft.com/office/drawing/2014/main" val="1992502734"/>
                    </a:ext>
                  </a:extLst>
                </a:gridCol>
                <a:gridCol w="775605">
                  <a:extLst>
                    <a:ext uri="{9D8B030D-6E8A-4147-A177-3AD203B41FA5}">
                      <a16:colId xmlns:a16="http://schemas.microsoft.com/office/drawing/2014/main" val="2164475507"/>
                    </a:ext>
                  </a:extLst>
                </a:gridCol>
                <a:gridCol w="501045">
                  <a:extLst>
                    <a:ext uri="{9D8B030D-6E8A-4147-A177-3AD203B41FA5}">
                      <a16:colId xmlns:a16="http://schemas.microsoft.com/office/drawing/2014/main" val="727251806"/>
                    </a:ext>
                  </a:extLst>
                </a:gridCol>
              </a:tblGrid>
              <a:tr h="162702">
                <a:tc rowSpan="2">
                  <a:txBody>
                    <a:bodyPr/>
                    <a:lstStyle/>
                    <a:p>
                      <a:pPr algn="ctr" rtl="0" fontAlgn="b"/>
                      <a:r>
                        <a:rPr lang="en-US" sz="900" b="1" i="0" u="none" strike="noStrike" dirty="0">
                          <a:solidFill>
                            <a:srgbClr val="FFFFFF"/>
                          </a:solidFill>
                          <a:effectLst/>
                          <a:latin typeface="Verdana" panose="020B0604030504040204" pitchFamily="34" charset="0"/>
                        </a:rPr>
                        <a:t>Deliverables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b"/>
                      <a:r>
                        <a:rPr lang="en-US" sz="900" b="1" i="0" u="none" strike="noStrike" dirty="0">
                          <a:solidFill>
                            <a:srgbClr val="FFFFFF"/>
                          </a:solidFill>
                          <a:effectLst/>
                          <a:latin typeface="Verdana" panose="020B0604030504040204" pitchFamily="34" charset="0"/>
                        </a:rPr>
                        <a:t>Finish Date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 Complete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Status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20434122"/>
                  </a:ext>
                </a:extLst>
              </a:tr>
              <a:tr h="162702">
                <a:tc vMerge="1">
                  <a:txBody>
                    <a:bodyPr/>
                    <a:lstStyle/>
                    <a:p>
                      <a:endParaRPr lang="en-US"/>
                    </a:p>
                  </a:txBody>
                  <a:tcPr/>
                </a:tc>
                <a:tc>
                  <a:txBody>
                    <a:bodyPr/>
                    <a:lstStyle/>
                    <a:p>
                      <a:pPr algn="ctr" rtl="0" fontAlgn="t"/>
                      <a:r>
                        <a:rPr lang="en-US" sz="900" b="1" i="0" u="none" strike="noStrike" dirty="0">
                          <a:solidFill>
                            <a:srgbClr val="FFFFFF"/>
                          </a:solidFill>
                          <a:effectLst/>
                          <a:latin typeface="Verdana" panose="020B0604030504040204" pitchFamily="34" charset="0"/>
                        </a:rPr>
                        <a:t>(Planned)</a:t>
                      </a:r>
                    </a:p>
                  </a:txBody>
                  <a:tcPr marL="6350" marR="6350" marT="635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4186207"/>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Project plan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dirty="0">
                          <a:solidFill>
                            <a:schemeClr val="tx1"/>
                          </a:solidFill>
                          <a:effectLst/>
                          <a:latin typeface="+mn-lt"/>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r>
                        <a:rPr lang="en-US" sz="900" b="1" i="0" u="none" strike="noStrike" dirty="0">
                          <a:solidFill>
                            <a:schemeClr val="bg1"/>
                          </a:solidFill>
                          <a:effectLst/>
                          <a:latin typeface="+mn-lt"/>
                        </a:rPr>
                        <a:t>C</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4133390317"/>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900" b="0" dirty="0">
                          <a:solidFill>
                            <a:schemeClr val="tx1"/>
                          </a:solidFill>
                          <a:latin typeface="+mn-lt"/>
                          <a:ea typeface="Verdana" panose="020B0604030504040204" pitchFamily="34" charset="0"/>
                          <a:cs typeface="Verdana" panose="020B0604030504040204" pitchFamily="34" charset="0"/>
                        </a:rPr>
                        <a:t>User stories for ERA Development operations</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792051474"/>
                  </a:ext>
                </a:extLst>
              </a:tr>
              <a:tr h="265176">
                <a:tc>
                  <a:txBody>
                    <a:bodyPr/>
                    <a:lstStyle/>
                    <a:p>
                      <a:pPr lvl="0" algn="l" defTabSz="914400">
                        <a:spcBef>
                          <a:spcPts val="300"/>
                        </a:spcBef>
                        <a:defRPr/>
                      </a:pPr>
                      <a:r>
                        <a:rPr lang="en-US" sz="900" b="0" kern="1200" dirty="0">
                          <a:solidFill>
                            <a:schemeClr val="tx1"/>
                          </a:solidFill>
                          <a:latin typeface="+mn-lt"/>
                          <a:ea typeface="Verdana" panose="020B0604030504040204" pitchFamily="34" charset="0"/>
                          <a:cs typeface="Verdana" panose="020B0604030504040204" pitchFamily="34" charset="0"/>
                        </a:rPr>
                        <a:t>ERA System Architectural Diagram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04/16/24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3537579871"/>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kern="1200" dirty="0">
                          <a:solidFill>
                            <a:schemeClr val="tx1"/>
                          </a:solidFill>
                          <a:latin typeface="+mn-lt"/>
                          <a:ea typeface="Verdana" panose="020B0604030504040204" pitchFamily="34" charset="0"/>
                          <a:cs typeface="Verdana" panose="020B0604030504040204" pitchFamily="34" charset="0"/>
                        </a:rPr>
                        <a:t>Agile Release Roadmap</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04/20./24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610466156"/>
                  </a:ext>
                </a:extLst>
              </a:tr>
              <a:tr h="265176">
                <a:tc gridSpan="4">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1" dirty="0">
                          <a:solidFill>
                            <a:schemeClr val="bg1"/>
                          </a:solidFill>
                          <a:latin typeface="+mn-lt"/>
                          <a:ea typeface="Verdana" panose="020B0604030504040204" pitchFamily="34" charset="0"/>
                          <a:cs typeface="Verdana" panose="020B0604030504040204" pitchFamily="34" charset="0"/>
                        </a:rPr>
                        <a:t>Completed 01 sprints and below is the snapshot of the current sprint [01]</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1" kern="1200" noProof="0" dirty="0">
                        <a:solidFill>
                          <a:schemeClr val="bg1"/>
                        </a:solidFill>
                        <a:effectLst/>
                        <a:latin typeface="+mn-lt"/>
                        <a:ea typeface="Verdana" panose="020B060403050404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0" kern="1200" noProof="0" dirty="0">
                        <a:solidFill>
                          <a:schemeClr val="bg1"/>
                        </a:solidFill>
                        <a:effectLst/>
                        <a:latin typeface="+mn-lt"/>
                        <a:ea typeface="Calibri" panose="020F050202020403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19427653"/>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dirty="0" err="1">
                          <a:solidFill>
                            <a:schemeClr val="tx1"/>
                          </a:solidFill>
                          <a:latin typeface="+mn-lt"/>
                          <a:ea typeface="Verdana" panose="020B0604030504040204" pitchFamily="34" charset="0"/>
                          <a:cs typeface="Verdana" panose="020B0604030504040204" pitchFamily="34" charset="0"/>
                        </a:rPr>
                        <a:t>Github</a:t>
                      </a:r>
                      <a:r>
                        <a:rPr lang="en-US" sz="900" b="0" dirty="0">
                          <a:solidFill>
                            <a:schemeClr val="tx1"/>
                          </a:solidFill>
                          <a:latin typeface="+mn-lt"/>
                          <a:ea typeface="Verdana" panose="020B0604030504040204" pitchFamily="34" charset="0"/>
                          <a:cs typeface="Verdana" panose="020B0604030504040204" pitchFamily="34" charset="0"/>
                        </a:rPr>
                        <a:t> project archive</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73329085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Perform Active User Simulation for ERA</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80934007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ERA View/Update dashboard</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100%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2615268463"/>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Knowledge base articles for ERA System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2298382732"/>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Process workflow documentation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569443605"/>
                  </a:ext>
                </a:extLst>
              </a:tr>
            </a:tbl>
          </a:graphicData>
        </a:graphic>
      </p:graphicFrame>
      <p:grpSp>
        <p:nvGrpSpPr>
          <p:cNvPr id="16" name="Group 15">
            <a:extLst>
              <a:ext uri="{FF2B5EF4-FFF2-40B4-BE49-F238E27FC236}">
                <a16:creationId xmlns:a16="http://schemas.microsoft.com/office/drawing/2014/main" id="{DF2EA9DC-9DBA-475F-8214-49CEE6A3567E}"/>
              </a:ext>
            </a:extLst>
          </p:cNvPr>
          <p:cNvGrpSpPr/>
          <p:nvPr/>
        </p:nvGrpSpPr>
        <p:grpSpPr>
          <a:xfrm>
            <a:off x="377715" y="6278978"/>
            <a:ext cx="3687956" cy="586022"/>
            <a:chOff x="6094365" y="5856502"/>
            <a:chExt cx="3769877" cy="572810"/>
          </a:xfrm>
        </p:grpSpPr>
        <p:sp>
          <p:nvSpPr>
            <p:cNvPr id="17" name="Rectangle 16">
              <a:extLst>
                <a:ext uri="{FF2B5EF4-FFF2-40B4-BE49-F238E27FC236}">
                  <a16:creationId xmlns:a16="http://schemas.microsoft.com/office/drawing/2014/main" id="{F1AE1F44-EB6F-4911-BE52-8CE5EF02E3AD}"/>
                </a:ext>
              </a:extLst>
            </p:cNvPr>
            <p:cNvSpPr/>
            <p:nvPr/>
          </p:nvSpPr>
          <p:spPr bwMode="auto">
            <a:xfrm>
              <a:off x="6094365" y="5856502"/>
              <a:ext cx="3769877" cy="572810"/>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1219170" rtl="0" eaLnBrk="0" fontAlgn="base" latinLnBrk="0" hangingPunct="0">
                <a:lnSpc>
                  <a:spcPct val="100000"/>
                </a:lnSpc>
                <a:spcBef>
                  <a:spcPct val="50000"/>
                </a:spcBef>
                <a:spcAft>
                  <a:spcPct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Verdana"/>
                <a:ea typeface="ＭＳ Ｐゴシック" pitchFamily="-96" charset="-128"/>
                <a:cs typeface="+mn-cs"/>
              </a:endParaRPr>
            </a:p>
          </p:txBody>
        </p:sp>
        <p:grpSp>
          <p:nvGrpSpPr>
            <p:cNvPr id="18" name="Group 23">
              <a:extLst>
                <a:ext uri="{FF2B5EF4-FFF2-40B4-BE49-F238E27FC236}">
                  <a16:creationId xmlns:a16="http://schemas.microsoft.com/office/drawing/2014/main" id="{A03042AD-A3AC-4A53-A382-36C1A5C163E1}"/>
                </a:ext>
              </a:extLst>
            </p:cNvPr>
            <p:cNvGrpSpPr>
              <a:grpSpLocks/>
            </p:cNvGrpSpPr>
            <p:nvPr/>
          </p:nvGrpSpPr>
          <p:grpSpPr bwMode="auto">
            <a:xfrm>
              <a:off x="6669586" y="5987421"/>
              <a:ext cx="710825" cy="75764"/>
              <a:chOff x="1556781" y="6120370"/>
              <a:chExt cx="724512" cy="137185"/>
            </a:xfrm>
          </p:grpSpPr>
          <p:sp>
            <p:nvSpPr>
              <p:cNvPr id="45" name="Rectangle 44">
                <a:extLst>
                  <a:ext uri="{FF2B5EF4-FFF2-40B4-BE49-F238E27FC236}">
                    <a16:creationId xmlns:a16="http://schemas.microsoft.com/office/drawing/2014/main" id="{18AF0DAA-22A2-451D-9B86-0B838ADFD91E}"/>
                  </a:ext>
                </a:extLst>
              </p:cNvPr>
              <p:cNvSpPr/>
              <p:nvPr/>
            </p:nvSpPr>
            <p:spPr>
              <a:xfrm>
                <a:off x="1556781" y="6121067"/>
                <a:ext cx="138076" cy="136488"/>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
            <p:nvSpPr>
              <p:cNvPr id="46" name="TextBox 50">
                <a:extLst>
                  <a:ext uri="{FF2B5EF4-FFF2-40B4-BE49-F238E27FC236}">
                    <a16:creationId xmlns:a16="http://schemas.microsoft.com/office/drawing/2014/main" id="{2C1A447C-51E6-48B0-BA7A-3745704C71AA}"/>
                  </a:ext>
                </a:extLst>
              </p:cNvPr>
              <p:cNvSpPr txBox="1">
                <a:spLocks noChangeArrowheads="1"/>
              </p:cNvSpPr>
              <p:nvPr/>
            </p:nvSpPr>
            <p:spPr bwMode="auto">
              <a:xfrm>
                <a:off x="1778404" y="6120370"/>
                <a:ext cx="502889" cy="13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On Track</a:t>
                </a:r>
              </a:p>
            </p:txBody>
          </p:sp>
        </p:grpSp>
        <p:grpSp>
          <p:nvGrpSpPr>
            <p:cNvPr id="19" name="Group 24">
              <a:extLst>
                <a:ext uri="{FF2B5EF4-FFF2-40B4-BE49-F238E27FC236}">
                  <a16:creationId xmlns:a16="http://schemas.microsoft.com/office/drawing/2014/main" id="{58A592FD-8050-425D-AC38-1131BA373035}"/>
                </a:ext>
              </a:extLst>
            </p:cNvPr>
            <p:cNvGrpSpPr>
              <a:grpSpLocks/>
            </p:cNvGrpSpPr>
            <p:nvPr/>
          </p:nvGrpSpPr>
          <p:grpSpPr bwMode="auto">
            <a:xfrm>
              <a:off x="7500182" y="5987199"/>
              <a:ext cx="710431" cy="75763"/>
              <a:chOff x="1557183" y="6290147"/>
              <a:chExt cx="724110" cy="137183"/>
            </a:xfrm>
          </p:grpSpPr>
          <p:sp>
            <p:nvSpPr>
              <p:cNvPr id="43" name="Rectangle 42">
                <a:extLst>
                  <a:ext uri="{FF2B5EF4-FFF2-40B4-BE49-F238E27FC236}">
                    <a16:creationId xmlns:a16="http://schemas.microsoft.com/office/drawing/2014/main" id="{71C2082C-B013-4713-A02F-22FB6549AEC1}"/>
                  </a:ext>
                </a:extLst>
              </p:cNvPr>
              <p:cNvSpPr/>
              <p:nvPr/>
            </p:nvSpPr>
            <p:spPr>
              <a:xfrm>
                <a:off x="1557183" y="6290842"/>
                <a:ext cx="136488" cy="136488"/>
              </a:xfrm>
              <a:prstGeom prst="rect">
                <a:avLst/>
              </a:prstGeom>
              <a:solidFill>
                <a:srgbClr val="FFC0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A</a:t>
                </a:r>
              </a:p>
            </p:txBody>
          </p:sp>
          <p:sp>
            <p:nvSpPr>
              <p:cNvPr id="44" name="TextBox 48">
                <a:extLst>
                  <a:ext uri="{FF2B5EF4-FFF2-40B4-BE49-F238E27FC236}">
                    <a16:creationId xmlns:a16="http://schemas.microsoft.com/office/drawing/2014/main" id="{5A2B4028-E36B-421D-AD93-2A4223BD94FF}"/>
                  </a:ext>
                </a:extLst>
              </p:cNvPr>
              <p:cNvSpPr txBox="1">
                <a:spLocks noChangeArrowheads="1"/>
              </p:cNvSpPr>
              <p:nvPr/>
            </p:nvSpPr>
            <p:spPr bwMode="auto">
              <a:xfrm>
                <a:off x="1778404" y="6290147"/>
                <a:ext cx="502889" cy="1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Monitor Closely</a:t>
                </a:r>
              </a:p>
            </p:txBody>
          </p:sp>
        </p:grpSp>
        <p:grpSp>
          <p:nvGrpSpPr>
            <p:cNvPr id="22" name="Group 25">
              <a:extLst>
                <a:ext uri="{FF2B5EF4-FFF2-40B4-BE49-F238E27FC236}">
                  <a16:creationId xmlns:a16="http://schemas.microsoft.com/office/drawing/2014/main" id="{2593B0FA-737C-41BF-91A8-4B4774CF7BDE}"/>
                </a:ext>
              </a:extLst>
            </p:cNvPr>
            <p:cNvGrpSpPr>
              <a:grpSpLocks/>
            </p:cNvGrpSpPr>
            <p:nvPr/>
          </p:nvGrpSpPr>
          <p:grpSpPr bwMode="auto">
            <a:xfrm>
              <a:off x="8577209" y="5996149"/>
              <a:ext cx="688678" cy="75767"/>
              <a:chOff x="82348" y="6495834"/>
              <a:chExt cx="701938" cy="137189"/>
            </a:xfrm>
          </p:grpSpPr>
          <p:sp>
            <p:nvSpPr>
              <p:cNvPr id="39" name="Rectangle 38">
                <a:extLst>
                  <a:ext uri="{FF2B5EF4-FFF2-40B4-BE49-F238E27FC236}">
                    <a16:creationId xmlns:a16="http://schemas.microsoft.com/office/drawing/2014/main" id="{9554A08B-DD0F-4752-9039-487A968A9960}"/>
                  </a:ext>
                </a:extLst>
              </p:cNvPr>
              <p:cNvSpPr/>
              <p:nvPr/>
            </p:nvSpPr>
            <p:spPr>
              <a:xfrm>
                <a:off x="82348" y="6496538"/>
                <a:ext cx="136488" cy="136485"/>
              </a:xfrm>
              <a:prstGeom prst="rect">
                <a:avLst/>
              </a:prstGeom>
              <a:solidFill>
                <a:srgbClr val="0070C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a:ea typeface="+mn-ea"/>
                    <a:cs typeface="+mn-cs"/>
                  </a:rPr>
                  <a:t>C</a:t>
                </a:r>
              </a:p>
            </p:txBody>
          </p:sp>
          <p:sp>
            <p:nvSpPr>
              <p:cNvPr id="40" name="TextBox 46">
                <a:extLst>
                  <a:ext uri="{FF2B5EF4-FFF2-40B4-BE49-F238E27FC236}">
                    <a16:creationId xmlns:a16="http://schemas.microsoft.com/office/drawing/2014/main" id="{47F62788-113B-434B-8F7C-904F11147428}"/>
                  </a:ext>
                </a:extLst>
              </p:cNvPr>
              <p:cNvSpPr txBox="1">
                <a:spLocks noChangeArrowheads="1"/>
              </p:cNvSpPr>
              <p:nvPr/>
            </p:nvSpPr>
            <p:spPr bwMode="auto">
              <a:xfrm>
                <a:off x="281397" y="6495834"/>
                <a:ext cx="502889" cy="1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Complete</a:t>
                </a:r>
              </a:p>
            </p:txBody>
          </p:sp>
        </p:grpSp>
        <p:sp>
          <p:nvSpPr>
            <p:cNvPr id="23" name="AutoShape 8">
              <a:extLst>
                <a:ext uri="{FF2B5EF4-FFF2-40B4-BE49-F238E27FC236}">
                  <a16:creationId xmlns:a16="http://schemas.microsoft.com/office/drawing/2014/main" id="{505C4E3B-F552-4B46-A1C1-4B7FC96AA7CE}"/>
                </a:ext>
              </a:extLst>
            </p:cNvPr>
            <p:cNvSpPr>
              <a:spLocks noChangeArrowheads="1"/>
            </p:cNvSpPr>
            <p:nvPr/>
          </p:nvSpPr>
          <p:spPr bwMode="auto">
            <a:xfrm rot="16200000">
              <a:off x="6681912" y="6187064"/>
              <a:ext cx="90488" cy="166688"/>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4" name="AutoShape 8">
              <a:extLst>
                <a:ext uri="{FF2B5EF4-FFF2-40B4-BE49-F238E27FC236}">
                  <a16:creationId xmlns:a16="http://schemas.microsoft.com/office/drawing/2014/main" id="{2A1A01F1-F92E-4383-9589-690139AD6359}"/>
                </a:ext>
              </a:extLst>
            </p:cNvPr>
            <p:cNvSpPr>
              <a:spLocks noChangeArrowheads="1"/>
            </p:cNvSpPr>
            <p:nvPr/>
          </p:nvSpPr>
          <p:spPr bwMode="auto">
            <a:xfrm rot="16200000" flipH="1">
              <a:off x="8776754" y="6220907"/>
              <a:ext cx="126283" cy="134795"/>
            </a:xfrm>
            <a:prstGeom prst="rightArrow">
              <a:avLst>
                <a:gd name="adj1" fmla="val 50000"/>
                <a:gd name="adj2" fmla="val 39361"/>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7" name="Group 26">
              <a:extLst>
                <a:ext uri="{FF2B5EF4-FFF2-40B4-BE49-F238E27FC236}">
                  <a16:creationId xmlns:a16="http://schemas.microsoft.com/office/drawing/2014/main" id="{D513FC7E-3060-4D6F-8876-9EB63211740F}"/>
                </a:ext>
              </a:extLst>
            </p:cNvPr>
            <p:cNvGrpSpPr/>
            <p:nvPr/>
          </p:nvGrpSpPr>
          <p:grpSpPr>
            <a:xfrm>
              <a:off x="6211248" y="6162612"/>
              <a:ext cx="3652994" cy="266700"/>
              <a:chOff x="946825" y="6283283"/>
              <a:chExt cx="3652994" cy="266700"/>
            </a:xfrm>
          </p:grpSpPr>
          <p:sp>
            <p:nvSpPr>
              <p:cNvPr id="34" name="Text Box 3">
                <a:extLst>
                  <a:ext uri="{FF2B5EF4-FFF2-40B4-BE49-F238E27FC236}">
                    <a16:creationId xmlns:a16="http://schemas.microsoft.com/office/drawing/2014/main" id="{320315A2-91AF-4D87-8495-FF0EA5CA71FA}"/>
                  </a:ext>
                </a:extLst>
              </p:cNvPr>
              <p:cNvSpPr txBox="1">
                <a:spLocks noChangeArrowheads="1"/>
              </p:cNvSpPr>
              <p:nvPr/>
            </p:nvSpPr>
            <p:spPr bwMode="auto">
              <a:xfrm>
                <a:off x="2729216" y="6310252"/>
                <a:ext cx="570755" cy="169277"/>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No change</a:t>
                </a:r>
              </a:p>
            </p:txBody>
          </p:sp>
          <p:sp>
            <p:nvSpPr>
              <p:cNvPr id="36" name="Text Box 3">
                <a:extLst>
                  <a:ext uri="{FF2B5EF4-FFF2-40B4-BE49-F238E27FC236}">
                    <a16:creationId xmlns:a16="http://schemas.microsoft.com/office/drawing/2014/main" id="{496AFFBB-E2B5-4F59-B6D0-B629CF6BEF81}"/>
                  </a:ext>
                </a:extLst>
              </p:cNvPr>
              <p:cNvSpPr txBox="1">
                <a:spLocks noChangeArrowheads="1"/>
              </p:cNvSpPr>
              <p:nvPr/>
            </p:nvSpPr>
            <p:spPr bwMode="auto">
              <a:xfrm>
                <a:off x="1483928" y="6284864"/>
                <a:ext cx="919814" cy="253193"/>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Improving trend for future</a:t>
                </a:r>
              </a:p>
            </p:txBody>
          </p:sp>
          <p:sp>
            <p:nvSpPr>
              <p:cNvPr id="37" name="Text Placeholder 20">
                <a:extLst>
                  <a:ext uri="{FF2B5EF4-FFF2-40B4-BE49-F238E27FC236}">
                    <a16:creationId xmlns:a16="http://schemas.microsoft.com/office/drawing/2014/main" id="{78625BE4-BBAC-4FF0-BD21-24D5E6EDAA4A}"/>
                  </a:ext>
                </a:extLst>
              </p:cNvPr>
              <p:cNvSpPr txBox="1">
                <a:spLocks/>
              </p:cNvSpPr>
              <p:nvPr/>
            </p:nvSpPr>
            <p:spPr bwMode="auto">
              <a:xfrm>
                <a:off x="946825" y="6283283"/>
                <a:ext cx="484090" cy="266700"/>
              </a:xfrm>
              <a:prstGeom prst="rect">
                <a:avLst/>
              </a:prstGeom>
              <a:noFill/>
              <a:ln w="9525">
                <a:noFill/>
                <a:miter lim="800000"/>
                <a:headEnd/>
                <a:tailEnd/>
              </a:ln>
            </p:spPr>
            <p:txBody>
              <a:bodyPr lIns="0" anchor="ctr"/>
              <a:lstStyle/>
              <a:p>
                <a:pPr marL="0" marR="0" lvl="0" indent="0" algn="l" defTabSz="1219170" rtl="0" eaLnBrk="1" fontAlgn="base" latinLnBrk="0" hangingPunct="1">
                  <a:lnSpc>
                    <a:spcPct val="106000"/>
                  </a:lnSpc>
                  <a:spcBef>
                    <a:spcPct val="80000"/>
                  </a:spcBef>
                  <a:spcAft>
                    <a:spcPct val="0"/>
                  </a:spcAft>
                  <a:buClr>
                    <a:srgbClr val="000000"/>
                  </a:buClr>
                  <a:buSzPct val="80000"/>
                  <a:buFontTx/>
                  <a:buNone/>
                  <a:tabLst>
                    <a:tab pos="517525" algn="l"/>
                    <a:tab pos="1085850" algn="l"/>
                    <a:tab pos="1714500" algn="l"/>
                    <a:tab pos="2803525" algn="l"/>
                    <a:tab pos="3771900" algn="l"/>
                    <a:tab pos="4343400" algn="l"/>
                  </a:tabLst>
                  <a:defRPr/>
                </a:pPr>
                <a:r>
                  <a:rPr kumimoji="0" lang="en-US" sz="500" b="1" i="0" u="none" strike="noStrike" kern="1200" cap="none" spc="0" normalizeH="0" baseline="0" noProof="0" dirty="0">
                    <a:ln>
                      <a:noFill/>
                    </a:ln>
                    <a:solidFill>
                      <a:srgbClr val="000000"/>
                    </a:solidFill>
                    <a:effectLst/>
                    <a:uLnTx/>
                    <a:uFillTx/>
                    <a:latin typeface="Verdana"/>
                    <a:ea typeface="+mn-ea"/>
                    <a:cs typeface="+mn-cs"/>
                  </a:rPr>
                  <a:t>Trending:</a:t>
                </a:r>
              </a:p>
            </p:txBody>
          </p:sp>
          <p:sp>
            <p:nvSpPr>
              <p:cNvPr id="38" name="TextBox 37">
                <a:extLst>
                  <a:ext uri="{FF2B5EF4-FFF2-40B4-BE49-F238E27FC236}">
                    <a16:creationId xmlns:a16="http://schemas.microsoft.com/office/drawing/2014/main" id="{8C22952C-F1C1-41CC-A97A-3AE86C6F0716}"/>
                  </a:ext>
                </a:extLst>
              </p:cNvPr>
              <p:cNvSpPr txBox="1"/>
              <p:nvPr/>
            </p:nvSpPr>
            <p:spPr>
              <a:xfrm>
                <a:off x="3609219" y="6303762"/>
                <a:ext cx="990600" cy="24622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Worsening trend for future</a:t>
                </a:r>
                <a:endParaRPr kumimoji="0" lang="en-US" sz="5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28" name="AutoShape 11">
              <a:extLst>
                <a:ext uri="{FF2B5EF4-FFF2-40B4-BE49-F238E27FC236}">
                  <a16:creationId xmlns:a16="http://schemas.microsoft.com/office/drawing/2014/main" id="{0840669C-487E-4357-9318-93DA14B86EC2}"/>
                </a:ext>
              </a:extLst>
            </p:cNvPr>
            <p:cNvSpPr>
              <a:spLocks noChangeArrowheads="1"/>
            </p:cNvSpPr>
            <p:nvPr/>
          </p:nvSpPr>
          <p:spPr bwMode="auto">
            <a:xfrm>
              <a:off x="7814085" y="6225163"/>
              <a:ext cx="209103" cy="99708"/>
            </a:xfrm>
            <a:prstGeom prst="leftRightArrow">
              <a:avLst>
                <a:gd name="adj1" fmla="val 50000"/>
                <a:gd name="adj2" fmla="val 88043"/>
              </a:avLst>
            </a:prstGeom>
            <a:solidFill>
              <a:schemeClr val="accent3"/>
            </a:solidFill>
            <a:ln w="9525">
              <a:noFill/>
              <a:miter lim="800000"/>
              <a:headEnd/>
              <a:tailEnd/>
            </a:ln>
          </p:spPr>
          <p:txBody>
            <a:bodyPr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graphicFrame>
        <p:nvGraphicFramePr>
          <p:cNvPr id="47" name="Table 46">
            <a:extLst>
              <a:ext uri="{FF2B5EF4-FFF2-40B4-BE49-F238E27FC236}">
                <a16:creationId xmlns:a16="http://schemas.microsoft.com/office/drawing/2014/main" id="{68CD5C19-49A9-47D9-996A-5D8E7115AD2B}"/>
              </a:ext>
            </a:extLst>
          </p:cNvPr>
          <p:cNvGraphicFramePr>
            <a:graphicFrameLocks noGrp="1"/>
          </p:cNvGraphicFramePr>
          <p:nvPr>
            <p:extLst>
              <p:ext uri="{D42A27DB-BD31-4B8C-83A1-F6EECF244321}">
                <p14:modId xmlns:p14="http://schemas.microsoft.com/office/powerpoint/2010/main" val="1159106352"/>
              </p:ext>
            </p:extLst>
          </p:nvPr>
        </p:nvGraphicFramePr>
        <p:xfrm>
          <a:off x="389009" y="830149"/>
          <a:ext cx="5577840" cy="812658"/>
        </p:xfrm>
        <a:graphic>
          <a:graphicData uri="http://schemas.openxmlformats.org/drawingml/2006/table">
            <a:tbl>
              <a:tblPr firstRow="1" bandRow="1"/>
              <a:tblGrid>
                <a:gridCol w="1115568">
                  <a:extLst>
                    <a:ext uri="{9D8B030D-6E8A-4147-A177-3AD203B41FA5}">
                      <a16:colId xmlns:a16="http://schemas.microsoft.com/office/drawing/2014/main" val="576396809"/>
                    </a:ext>
                  </a:extLst>
                </a:gridCol>
                <a:gridCol w="1115568">
                  <a:extLst>
                    <a:ext uri="{9D8B030D-6E8A-4147-A177-3AD203B41FA5}">
                      <a16:colId xmlns:a16="http://schemas.microsoft.com/office/drawing/2014/main" val="3764162732"/>
                    </a:ext>
                  </a:extLst>
                </a:gridCol>
                <a:gridCol w="1115568">
                  <a:extLst>
                    <a:ext uri="{9D8B030D-6E8A-4147-A177-3AD203B41FA5}">
                      <a16:colId xmlns:a16="http://schemas.microsoft.com/office/drawing/2014/main" val="2268147502"/>
                    </a:ext>
                  </a:extLst>
                </a:gridCol>
                <a:gridCol w="1115568">
                  <a:extLst>
                    <a:ext uri="{9D8B030D-6E8A-4147-A177-3AD203B41FA5}">
                      <a16:colId xmlns:a16="http://schemas.microsoft.com/office/drawing/2014/main" val="2398647304"/>
                    </a:ext>
                  </a:extLst>
                </a:gridCol>
                <a:gridCol w="1115568">
                  <a:extLst>
                    <a:ext uri="{9D8B030D-6E8A-4147-A177-3AD203B41FA5}">
                      <a16:colId xmlns:a16="http://schemas.microsoft.com/office/drawing/2014/main" val="1123069413"/>
                    </a:ext>
                  </a:extLst>
                </a:gridCol>
              </a:tblGrid>
              <a:tr h="233654">
                <a:tc gridSpan="5">
                  <a:txBody>
                    <a:bodyPr/>
                    <a:lstStyle/>
                    <a:p>
                      <a:pPr algn="ctr"/>
                      <a:r>
                        <a:rPr lang="en-US" sz="1000" b="1" dirty="0">
                          <a:solidFill>
                            <a:schemeClr val="bg1"/>
                          </a:solidFill>
                        </a:rPr>
                        <a:t>Current Project Status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b="1" dirty="0">
                        <a:solidFill>
                          <a:schemeClr val="bg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826674797"/>
                  </a:ext>
                </a:extLst>
              </a:tr>
              <a:tr h="204447">
                <a:tc>
                  <a:txBody>
                    <a:bodyPr/>
                    <a:lstStyle/>
                    <a:p>
                      <a:pPr algn="ctr"/>
                      <a:r>
                        <a:rPr lang="en-US" sz="1000" b="1" dirty="0">
                          <a:solidFill>
                            <a:schemeClr val="tx1"/>
                          </a:solidFill>
                        </a:rPr>
                        <a:t>Current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Previous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Trend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 Complete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Finish Date</a:t>
                      </a:r>
                      <a:endPar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403925"/>
                  </a:ext>
                </a:extLst>
              </a:tr>
              <a:tr h="324978">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90%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05/31/24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322528"/>
                  </a:ext>
                </a:extLst>
              </a:tr>
            </a:tbl>
          </a:graphicData>
        </a:graphic>
      </p:graphicFrame>
      <p:sp>
        <p:nvSpPr>
          <p:cNvPr id="48" name="Rectangle 47">
            <a:extLst>
              <a:ext uri="{FF2B5EF4-FFF2-40B4-BE49-F238E27FC236}">
                <a16:creationId xmlns:a16="http://schemas.microsoft.com/office/drawing/2014/main" id="{F2B29F38-32A4-4EA5-94C8-628D1C46498C}"/>
              </a:ext>
            </a:extLst>
          </p:cNvPr>
          <p:cNvSpPr/>
          <p:nvPr/>
        </p:nvSpPr>
        <p:spPr bwMode="auto">
          <a:xfrm>
            <a:off x="772360" y="1361276"/>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graphicFrame>
        <p:nvGraphicFramePr>
          <p:cNvPr id="56" name="Table 55">
            <a:extLst>
              <a:ext uri="{FF2B5EF4-FFF2-40B4-BE49-F238E27FC236}">
                <a16:creationId xmlns:a16="http://schemas.microsoft.com/office/drawing/2014/main" id="{27BEF527-3642-4615-973B-DA1C7F08DE9D}"/>
              </a:ext>
            </a:extLst>
          </p:cNvPr>
          <p:cNvGraphicFramePr>
            <a:graphicFrameLocks noGrp="1"/>
          </p:cNvGraphicFramePr>
          <p:nvPr>
            <p:extLst>
              <p:ext uri="{D42A27DB-BD31-4B8C-83A1-F6EECF244321}">
                <p14:modId xmlns:p14="http://schemas.microsoft.com/office/powerpoint/2010/main" val="3079297435"/>
              </p:ext>
            </p:extLst>
          </p:nvPr>
        </p:nvGraphicFramePr>
        <p:xfrm>
          <a:off x="377715" y="3925410"/>
          <a:ext cx="5585562" cy="2281489"/>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281489">
                <a:tc>
                  <a:txBody>
                    <a:bodyPr/>
                    <a:lstStyle/>
                    <a:p>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Activities planned for next period:</a:t>
                      </a:r>
                    </a:p>
                    <a:p>
                      <a:r>
                        <a:rPr lang="en-US" sz="900" b="1" dirty="0"/>
                        <a:t>User Testing and Feedback Collection</a:t>
                      </a:r>
                      <a:r>
                        <a:rPr lang="en-US" sz="900" dirty="0"/>
                        <a:t>: Conduct thorough user testing with various stakeholders, including first responders and ERA administrators. Collect feedback to identify any usability issues, bugs, or areas for improvement. </a:t>
                      </a:r>
                    </a:p>
                    <a:p>
                      <a:r>
                        <a:rPr lang="en-US" sz="900" b="1" dirty="0"/>
                        <a:t>Security Enhancements</a:t>
                      </a:r>
                      <a:r>
                        <a:rPr lang="en-US" sz="900" dirty="0"/>
                        <a:t>: Implement advanced security measures to protect sensitive data and ensure the system is resilient against potential cyber threats.</a:t>
                      </a:r>
                    </a:p>
                    <a:p>
                      <a:r>
                        <a:rPr lang="en-US" sz="900" b="1" dirty="0"/>
                        <a:t>Documentation and Training Materials</a:t>
                      </a:r>
                      <a:r>
                        <a:rPr lang="en-US" sz="900" dirty="0"/>
                        <a:t>: Develop comprehensive documentation and training materials for users and administrators to facilitate smooth adoption and effective use of the system.</a:t>
                      </a:r>
                    </a:p>
                    <a:p>
                      <a:r>
                        <a:rPr lang="en-US" sz="900" b="1" dirty="0"/>
                        <a:t>Integration with External Systems</a:t>
                      </a:r>
                      <a:r>
                        <a:rPr lang="en-US" sz="900" dirty="0"/>
                        <a:t>: Explore opportunities to integrate the ERA system with other emergency response systems or databases to enhance its functionality and data accuracy.</a:t>
                      </a:r>
                    </a:p>
                    <a:p>
                      <a:r>
                        <a:rPr lang="en-US" sz="900" b="1" dirty="0"/>
                        <a:t>Scalability Testing</a:t>
                      </a:r>
                      <a:r>
                        <a:rPr lang="en-US" sz="900" dirty="0"/>
                        <a:t>: Conduct scalability tests to ensure the system can handle increased load as the user base grows, particularly during emergencies. </a:t>
                      </a:r>
                    </a:p>
                    <a:p>
                      <a:r>
                        <a:rPr lang="en-US" sz="900" b="1" dirty="0"/>
                        <a:t>Marketing and Outreach</a:t>
                      </a:r>
                      <a:r>
                        <a:rPr lang="en-US" sz="900" dirty="0"/>
                        <a:t>: Develop a marketing and outreach strategy to promote the ERA system to potential users and stakeholders, including universities and emergency response teams.</a:t>
                      </a:r>
                    </a:p>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endPar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2" name="AutoShape 8">
            <a:extLst>
              <a:ext uri="{FF2B5EF4-FFF2-40B4-BE49-F238E27FC236}">
                <a16:creationId xmlns:a16="http://schemas.microsoft.com/office/drawing/2014/main" id="{3783E2E1-F1A9-1FAD-94B8-C68698C72619}"/>
              </a:ext>
            </a:extLst>
          </p:cNvPr>
          <p:cNvSpPr>
            <a:spLocks noChangeArrowheads="1"/>
          </p:cNvSpPr>
          <p:nvPr/>
        </p:nvSpPr>
        <p:spPr bwMode="auto">
          <a:xfrm rot="16200000">
            <a:off x="3097526" y="1370225"/>
            <a:ext cx="145940" cy="191786"/>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09DD1BE2-9464-4FCC-5259-31C693393CCE}"/>
              </a:ext>
            </a:extLst>
          </p:cNvPr>
          <p:cNvSpPr/>
          <p:nvPr/>
        </p:nvSpPr>
        <p:spPr bwMode="auto">
          <a:xfrm>
            <a:off x="1819105" y="1370490"/>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Tree>
    <p:extLst>
      <p:ext uri="{BB962C8B-B14F-4D97-AF65-F5344CB8AC3E}">
        <p14:creationId xmlns:p14="http://schemas.microsoft.com/office/powerpoint/2010/main" val="231211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9CF9476-8246-1EC7-98BA-DE0D312AE659}"/>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a:solidFill>
                  <a:schemeClr val="tx1"/>
                </a:solidFill>
              </a:rPr>
              <a:t>Sprint Cumulative </a:t>
            </a:r>
            <a:br>
              <a:rPr lang="en-US" sz="5400">
                <a:solidFill>
                  <a:schemeClr val="tx1"/>
                </a:solidFill>
              </a:rPr>
            </a:br>
            <a:r>
              <a:rPr lang="en-US" sz="5400">
                <a:solidFill>
                  <a:schemeClr val="tx1"/>
                </a:solidFill>
              </a:rPr>
              <a:t>Flow Diagram</a:t>
            </a:r>
            <a:endParaRPr lang="en-US" sz="5400" dirty="0">
              <a:solidFill>
                <a:schemeClr val="tx1"/>
              </a:solidFill>
            </a:endParaRP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352177DE-D9B1-F4BC-CC3D-97A6C7277F36}"/>
              </a:ext>
            </a:extLst>
          </p:cNvPr>
          <p:cNvPicPr>
            <a:picLocks noChangeAspect="1"/>
          </p:cNvPicPr>
          <p:nvPr/>
        </p:nvPicPr>
        <p:blipFill rotWithShape="1">
          <a:blip r:embed="rId2"/>
          <a:srcRect t="16293" r="-2" b="-2"/>
          <a:stretch/>
        </p:blipFill>
        <p:spPr>
          <a:xfrm>
            <a:off x="5143076" y="0"/>
            <a:ext cx="7090256" cy="3319149"/>
          </a:xfrm>
          <a:prstGeom prst="rect">
            <a:avLst/>
          </a:prstGeom>
        </p:spPr>
      </p:pic>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B724F16-97C8-15F1-C56F-191D2BB6B337}"/>
              </a:ext>
            </a:extLst>
          </p:cNvPr>
          <p:cNvPicPr>
            <a:picLocks noChangeAspect="1"/>
          </p:cNvPicPr>
          <p:nvPr/>
        </p:nvPicPr>
        <p:blipFill>
          <a:blip r:embed="rId3"/>
          <a:stretch>
            <a:fillRect/>
          </a:stretch>
        </p:blipFill>
        <p:spPr>
          <a:xfrm>
            <a:off x="5143075" y="3319148"/>
            <a:ext cx="7090257" cy="3641209"/>
          </a:xfrm>
          <a:prstGeom prst="rect">
            <a:avLst/>
          </a:prstGeom>
        </p:spPr>
      </p:pic>
    </p:spTree>
    <p:extLst>
      <p:ext uri="{BB962C8B-B14F-4D97-AF65-F5344CB8AC3E}">
        <p14:creationId xmlns:p14="http://schemas.microsoft.com/office/powerpoint/2010/main" val="10152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989879-FEE7-AA22-A47F-93AD1833E63D}"/>
              </a:ext>
            </a:extLst>
          </p:cNvPr>
          <p:cNvPicPr>
            <a:picLocks noChangeAspect="1"/>
          </p:cNvPicPr>
          <p:nvPr/>
        </p:nvPicPr>
        <p:blipFill rotWithShape="1">
          <a:blip r:embed="rId3">
            <a:alphaModFix amt="50000"/>
          </a:blip>
          <a:srcRect t="13461"/>
          <a:stretch/>
        </p:blipFill>
        <p:spPr>
          <a:xfrm>
            <a:off x="20" y="1"/>
            <a:ext cx="12191980" cy="6857999"/>
          </a:xfrm>
          <a:prstGeom prst="rect">
            <a:avLst/>
          </a:prstGeom>
        </p:spPr>
      </p:pic>
      <p:sp>
        <p:nvSpPr>
          <p:cNvPr id="3" name="Title 2">
            <a:extLst>
              <a:ext uri="{FF2B5EF4-FFF2-40B4-BE49-F238E27FC236}">
                <a16:creationId xmlns:a16="http://schemas.microsoft.com/office/drawing/2014/main" id="{324D4059-DD87-A5FB-E8F1-13027BEDDE1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ERA Administrator Dashboard</a:t>
            </a:r>
          </a:p>
        </p:txBody>
      </p:sp>
    </p:spTree>
    <p:extLst>
      <p:ext uri="{BB962C8B-B14F-4D97-AF65-F5344CB8AC3E}">
        <p14:creationId xmlns:p14="http://schemas.microsoft.com/office/powerpoint/2010/main" val="789702924"/>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983</TotalTime>
  <Words>2008</Words>
  <Application>Microsoft Macintosh PowerPoint</Application>
  <PresentationFormat>Widescreen</PresentationFormat>
  <Paragraphs>191</Paragraphs>
  <Slides>17</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8" baseType="lpstr">
      <vt:lpstr>Aptos</vt:lpstr>
      <vt:lpstr>Aptos Display</vt:lpstr>
      <vt:lpstr>Arial</vt:lpstr>
      <vt:lpstr>Calibri</vt:lpstr>
      <vt:lpstr>FS Humana</vt:lpstr>
      <vt:lpstr>Segoe UI Semibold</vt:lpstr>
      <vt:lpstr>Verdana</vt:lpstr>
      <vt:lpstr>Wingdings</vt:lpstr>
      <vt:lpstr>Wingdings 2</vt:lpstr>
      <vt:lpstr>Office Theme</vt:lpstr>
      <vt:lpstr>think-cell Slide</vt:lpstr>
      <vt:lpstr>PowerPoint Presentation</vt:lpstr>
      <vt:lpstr>Meet the ERA Team</vt:lpstr>
      <vt:lpstr>Current Problems in Campus Safety</vt:lpstr>
      <vt:lpstr>Objectives of ERA</vt:lpstr>
      <vt:lpstr>ERA – A Modular Approach</vt:lpstr>
      <vt:lpstr>The team will initiate several key activities during the next four (4) weeks, including but not limited to researching efficient algorithms to triangulate users and prepare an exit route for emergency situations</vt:lpstr>
      <vt:lpstr>Weekly status report – As of 05/29/2024</vt:lpstr>
      <vt:lpstr>Sprint Cumulative  Flow Diagram</vt:lpstr>
      <vt:lpstr>ERA Administrator Dashboard</vt:lpstr>
      <vt:lpstr>PowerPoint Presentation</vt:lpstr>
      <vt:lpstr>PowerPoint Presentation</vt:lpstr>
      <vt:lpstr>Telegram Messaging Integration</vt:lpstr>
      <vt:lpstr>PowerPoint Presentation</vt:lpstr>
      <vt:lpstr>ERA: Gunshot Detection model Accuracy</vt:lpstr>
      <vt:lpstr>ERA: Gunshot Detection model Accuracy and Demo</vt:lpstr>
      <vt:lpstr>Questions?</vt:lpstr>
      <vt:lpstr>Architecture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Automated Technical Controls Compliance (ATCC) Pilot Engagement Agenda</dc:title>
  <dc:creator>Jatin Madan</dc:creator>
  <cp:lastModifiedBy>Jatin Madan</cp:lastModifiedBy>
  <cp:revision>60</cp:revision>
  <dcterms:created xsi:type="dcterms:W3CDTF">2024-04-15T22:52:33Z</dcterms:created>
  <dcterms:modified xsi:type="dcterms:W3CDTF">2024-05-31T05:00:45Z</dcterms:modified>
</cp:coreProperties>
</file>